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9C04A4-9DA3-4582-B30D-158EC0ED0C9A}">
  <a:tblStyle styleId="{299C04A4-9DA3-4582-B30D-158EC0ED0C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ciichart.com/" TargetMode="Externa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y.zoom.com/t5/Meetings/ERROR-1132/td-p/40521" TargetMode="Externa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race_Hoppe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ritannica.com/technology/Harvard-Mark-I"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oftware_bug" TargetMode="External"/><Relationship Id="rId3" Type="http://schemas.openxmlformats.org/officeDocument/2006/relationships/hyperlink" Target="https://en.wikipedia.org/wiki/Harvard_Mark_II"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2b199c4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52b199c4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Reload codespace</a:t>
            </a:r>
            <a:endParaRPr>
              <a:solidFill>
                <a:schemeClr val="dk1"/>
              </a:solidFill>
            </a:endParaRPr>
          </a:p>
          <a:p>
            <a:pPr indent="-298450" lvl="0" marL="457200" rtl="0" algn="l">
              <a:spcBef>
                <a:spcPts val="0"/>
              </a:spcBef>
              <a:spcAft>
                <a:spcPts val="0"/>
              </a:spcAft>
              <a:buSzPts val="1100"/>
              <a:buChar char="●"/>
            </a:pPr>
            <a:r>
              <a:rPr lang="en"/>
              <a:t>Uncheck VS Code tabs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52d030a94b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52d030a94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600334256b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600334256b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600334256b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600334256b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80537beb9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80537beb9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types have fixed length, so how implement strings?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988286dad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988286dad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hi2.c</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988286dad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988286dadd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600334256b_1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600334256b_1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hi3.c</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988286dad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988286dad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know where end is?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80537beb9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80537beb9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988286dad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988286dad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80537beb9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80537beb9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8070e0ad67_1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8070e0ad67_1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988286dad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988286dad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hi4.c</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988286dad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988286dad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80537beb9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80537beb9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ead10c7ec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ead10c7ec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ead10c7ec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ead10c7ec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988286dad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988286dad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hi5.c</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600334256b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600334256b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988286dad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988286dad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988286dadd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988286dadd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988286dadd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988286dadd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02853f3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02853f3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Nineteen Eighty-Four</a:t>
            </a:r>
            <a:endParaRPr/>
          </a:p>
          <a:p>
            <a:pPr indent="0" lvl="0" marL="0" rtl="0" algn="l">
              <a:spcBef>
                <a:spcPts val="0"/>
              </a:spcBef>
              <a:spcAft>
                <a:spcPts val="0"/>
              </a:spcAft>
              <a:buNone/>
            </a:pPr>
            <a:r>
              <a:rPr lang="en"/>
              <a:t>George Orwell</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600334256b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600334256b_1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hi6.c</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988286dadd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988286dad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988286dad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988286dad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hi7.c</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600334256b_59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600334256b_59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length{0,1}.c</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fead10c7ec_6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fead10c7ec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52d030a94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52d030a94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fead10c7ec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fead10c7ec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length2.c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string{0,1}.c</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601de35e0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601de35e0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52d030a94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52d030a94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80537beb9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80537beb9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02853f3a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02853f3a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80537beb9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80537beb9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uppercase{0,1,2}.c</a:t>
            </a:r>
            <a:endParaRPr>
              <a:solidFill>
                <a:schemeClr val="dk1"/>
              </a:solidFill>
            </a:endParaRPr>
          </a:p>
          <a:p>
            <a:pPr indent="0" lvl="0" marL="0" rtl="0" algn="l">
              <a:spcBef>
                <a:spcPts val="0"/>
              </a:spcBef>
              <a:spcAft>
                <a:spcPts val="0"/>
              </a:spcAft>
              <a:buNone/>
            </a:pPr>
            <a:r>
              <a:rPr lang="en" u="sng">
                <a:solidFill>
                  <a:schemeClr val="hlink"/>
                </a:solidFill>
                <a:hlinkClick r:id="rId2"/>
              </a:rPr>
              <a:t>https://asciichart.com/</a:t>
            </a:r>
            <a:r>
              <a:rPr lang="en"/>
              <a:t>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600334256b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600334256b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cd, etc.</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421cb10800_1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21cb10800_1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421cb10800_1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421cb10800_1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421cb10800_1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421cb10800_1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greet{0,1,2,3,4}.c</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80537beb9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80537beb9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52d030a94b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52d030a94b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cowsay moo</a:t>
            </a:r>
            <a:endParaRPr/>
          </a:p>
          <a:p>
            <a:pPr indent="0" lvl="0" marL="0" rtl="0" algn="l">
              <a:spcBef>
                <a:spcPts val="0"/>
              </a:spcBef>
              <a:spcAft>
                <a:spcPts val="0"/>
              </a:spcAft>
              <a:buNone/>
            </a:pPr>
            <a:r>
              <a:rPr lang="en"/>
              <a:t>cowsay -f duck quack</a:t>
            </a:r>
            <a:endParaRPr/>
          </a:p>
          <a:p>
            <a:pPr indent="0" lvl="0" marL="0" rtl="0" algn="l">
              <a:spcBef>
                <a:spcPts val="0"/>
              </a:spcBef>
              <a:spcAft>
                <a:spcPts val="0"/>
              </a:spcAft>
              <a:buNone/>
            </a:pPr>
            <a:r>
              <a:rPr lang="en"/>
              <a:t>cowsay -f dragon RAWR</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600334256b_59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600334256b_59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52d030a94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52d030a94b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https://community.zoom.com/t5/Meetings/ERROR-1132/td-p/40521</a:t>
            </a:r>
            <a:r>
              <a:rPr lang="en"/>
              <a:t>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52d030a94b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52d030a94b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8070e0ad67_1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8070e0ad67_1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421cb10800_1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421cb10800_1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421cb10800_1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421cb10800_1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421cb10800_1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421cb10800_1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status.c</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600334256b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600334256b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useful for TFs' testing students code (or testing code in industry in automated processes)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52d030a94b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52d030a94b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fead10c7ec_6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fead10c7ec_6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600334256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600334256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600334256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600334256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988286dadd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988286dadd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600334256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600334256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802853f3a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802853f3a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600334256b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600334256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ef7484801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ef7484801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80537beb9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80537beb9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80537beb9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80537beb9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80537beb9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80537beb9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80537beb9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80537beb9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fead10c7ec_6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fead10c7ec_6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ef7484801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ef7484801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600334256b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600334256b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ef7484801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ef7484801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52d030a94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52d030a94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ef74848014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ef74848014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ef7484801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ef7484801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ef7484801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ef7484801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f7484801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f7484801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ef74848014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ef74848014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ef74848014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ef74848014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ef7484801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ef7484801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ef74848014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ef74848014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5315c3a6c0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5315c3a6c0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52b199c42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152b199c42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08459a0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08459a0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0537beb9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0537beb9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know it doesn't feel like it, but have had training wheels on…</a:t>
            </a:r>
            <a:endParaRPr/>
          </a:p>
          <a:p>
            <a:pPr indent="0" lvl="0" marL="0" rtl="0" algn="l">
              <a:spcBef>
                <a:spcPts val="0"/>
              </a:spcBef>
              <a:spcAft>
                <a:spcPts val="0"/>
              </a:spcAft>
              <a:buNone/>
            </a:pPr>
            <a:r>
              <a:rPr lang="en"/>
              <a:t>bottom-up understanding, to deduce solutions to problems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88286da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88286da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52b199c42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52b199c42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88286da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88286da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88286d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88286d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hello0.c</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421cb10800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21cb10800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00334256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00334256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00334256b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00334256b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00334256b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00334256b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hello1.c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421cb10800_1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21cb10800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421cb10800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21cb10800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421cb10800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21cb10800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421cb10800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21cb10800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2b199c42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52b199c42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Reload codespace</a:t>
            </a:r>
            <a:endParaRPr>
              <a:solidFill>
                <a:schemeClr val="dk1"/>
              </a:solidFill>
            </a:endParaRPr>
          </a:p>
          <a:p>
            <a:pPr indent="-298450" lvl="0" marL="457200" rtl="0" algn="l">
              <a:spcBef>
                <a:spcPts val="0"/>
              </a:spcBef>
              <a:spcAft>
                <a:spcPts val="0"/>
              </a:spcAft>
              <a:buSzPts val="1100"/>
              <a:buChar char="●"/>
            </a:pPr>
            <a:r>
              <a:rPr lang="en"/>
              <a:t>Uncheck VS Code tabs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421cb10800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21cb10800_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0537beb9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0537beb9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0537beb9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0537beb9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421cb10800_1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21cb10800_1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421cb10800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21cb10800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421cb10800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21cb10800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21cb10800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21cb10800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421cb10800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21cb10800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21cb10800_1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21cb10800_1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421cb10800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21cb10800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802853f3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802853f3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421cb10800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21cb10800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421cb10800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21cb10800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21cb10800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21cb10800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421cb10800_1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21cb10800_1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421cb10800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21cb10800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360bc60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360bc60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421cb10800_1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21cb10800_1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600334256b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00334256b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files involved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421cb10800_1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21cb10800_1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421cb10800_1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21cb10800_1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070e0ad67_1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070e0ad67_1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421cb10800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21cb10800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421cb10800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21cb10800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421cb10800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21cb10800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421cb10800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421cb10800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0s and 1s for printf.c are actually those for libc.so.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21cb10800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21cb10800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600334256b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00334256b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00334256b_5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00334256b_5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2d030a94b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2d030a94b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2d030a94b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2d030a94b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intellectual property</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2d030a94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2d030a94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easier with hello-world than with, e.g., loops, which could be for loops or while loops,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52d030a94b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52d030a94b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Fish Two Fish Red Fish Blue Fish</a:t>
            </a:r>
            <a:endParaRPr/>
          </a:p>
          <a:p>
            <a:pPr indent="0" lvl="0" marL="0" rtl="0" algn="l">
              <a:spcBef>
                <a:spcPts val="0"/>
              </a:spcBef>
              <a:spcAft>
                <a:spcPts val="0"/>
              </a:spcAft>
              <a:buNone/>
            </a:pPr>
            <a:r>
              <a:rPr lang="en"/>
              <a:t>Dr. Seuss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600334256b_5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00334256b_5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2d030a94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2d030a94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https://en.wikipedia.org/wiki/Grace_Hopper</a:t>
            </a:r>
            <a:r>
              <a:rPr lang="en"/>
              <a:t> </a:t>
            </a:r>
            <a:endParaRPr/>
          </a:p>
          <a:p>
            <a:pPr indent="0" lvl="0" marL="0" rtl="0" algn="l">
              <a:spcBef>
                <a:spcPts val="0"/>
              </a:spcBef>
              <a:spcAft>
                <a:spcPts val="0"/>
              </a:spcAft>
              <a:buNone/>
            </a:pPr>
            <a:r>
              <a:rPr lang="en"/>
              <a:t>Dr Grace Hopper, Yale PhD</a:t>
            </a:r>
            <a:endParaRPr/>
          </a:p>
          <a:p>
            <a:pPr indent="0" lvl="0" marL="0" rtl="0" algn="l">
              <a:spcBef>
                <a:spcPts val="0"/>
              </a:spcBef>
              <a:spcAft>
                <a:spcPts val="0"/>
              </a:spcAft>
              <a:buNone/>
            </a:pPr>
            <a:r>
              <a:rPr lang="en"/>
              <a:t>Rear Admiral in Navy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52d030a94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52d030a94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https://www.britannica.com/technology/Harvard-Mark-I</a:t>
            </a:r>
            <a:r>
              <a:rPr lang="en"/>
              <a:t> </a:t>
            </a:r>
            <a:endParaRPr/>
          </a:p>
          <a:p>
            <a:pPr indent="0" lvl="0" marL="0" rtl="0" algn="l">
              <a:spcBef>
                <a:spcPts val="0"/>
              </a:spcBef>
              <a:spcAft>
                <a:spcPts val="0"/>
              </a:spcAft>
              <a:buNone/>
            </a:pPr>
            <a:r>
              <a:rPr lang="en"/>
              <a:t>SEC</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600334256b_5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00334256b_5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https://en.wikipedia.org/wiki/Software_bug</a:t>
            </a:r>
            <a:endParaRPr/>
          </a:p>
          <a:p>
            <a:pPr indent="0" lvl="0" marL="0" rtl="0" algn="l">
              <a:spcBef>
                <a:spcPts val="0"/>
              </a:spcBef>
              <a:spcAft>
                <a:spcPts val="0"/>
              </a:spcAft>
              <a:buNone/>
            </a:pPr>
            <a:r>
              <a:rPr lang="en" u="sng">
                <a:solidFill>
                  <a:schemeClr val="hlink"/>
                </a:solidFill>
                <a:hlinkClick r:id="rId3"/>
              </a:rPr>
              <a:t>https://en.wikipedia.org/wiki/Harvard_Mark_II</a:t>
            </a:r>
            <a:r>
              <a:rPr lang="en"/>
              <a:t> </a:t>
            </a:r>
            <a:endParaRPr>
              <a:solidFill>
                <a:schemeClr val="dk1"/>
              </a:solidFill>
            </a:endParaRPr>
          </a:p>
          <a:p>
            <a:pPr indent="0" lvl="0" marL="0" rtl="0" algn="l">
              <a:spcBef>
                <a:spcPts val="0"/>
              </a:spcBef>
              <a:spcAft>
                <a:spcPts val="0"/>
              </a:spcAft>
              <a:buNone/>
            </a:pPr>
            <a:r>
              <a:rPr lang="en">
                <a:solidFill>
                  <a:schemeClr val="dk1"/>
                </a:solidFill>
              </a:rPr>
              <a:t>Mark II</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600334256b_5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00334256b_5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actual case of bug being found", now in Smithsonian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f5e5cd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f5e5cd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008459a0e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008459a0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008459a0e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008459a0e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f14aaad7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f14aaad7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buggy{0,1}.c</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f14aaad7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f14aaad7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buggy2.c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2d030a94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52d030a94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f14aaad7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f14aaad7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2d030a94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52d030a94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88286dadd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88286dadd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600334256b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00334256b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 == 2 billion</a:t>
            </a:r>
            <a:endParaRPr/>
          </a:p>
          <a:p>
            <a:pPr indent="0" lvl="0" marL="0" rtl="0" algn="l">
              <a:spcBef>
                <a:spcPts val="0"/>
              </a:spcBef>
              <a:spcAft>
                <a:spcPts val="0"/>
              </a:spcAft>
              <a:buNone/>
            </a:pPr>
            <a:r>
              <a:rPr lang="en"/>
              <a:t>long == 9 quintillion (signed)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21cb10800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21cb10800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421cb10800_1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21cb10800_1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421cb10800_1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21cb10800_1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421cb10800_1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21cb10800_1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421cb10800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21cb10800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421cb10800_1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21cb10800_1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070e0ad67_1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8070e0ad67_1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421cb10800_1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21cb10800_1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600334256b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00334256b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421cb10800_1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21cb10800_1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600334256b_1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600334256b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600334256b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600334256b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988286dad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988286dad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scores0.c</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88286dadd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88286dadd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988286dad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988286dad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988286dad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988286dad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88286dad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988286dad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52d030a94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52d030a94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Oh, the Places You'll Go!</a:t>
            </a:r>
            <a:endParaRPr/>
          </a:p>
          <a:p>
            <a:pPr indent="0" lvl="0" marL="0" rtl="0" algn="l">
              <a:spcBef>
                <a:spcPts val="0"/>
              </a:spcBef>
              <a:spcAft>
                <a:spcPts val="0"/>
              </a:spcAft>
              <a:buNone/>
            </a:pPr>
            <a:r>
              <a:rPr lang="en"/>
              <a:t>Dr. Seuss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988286dad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988286dad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88286dad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988286dad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best design</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988286dad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988286dad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988286dad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988286dad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988286dadd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988286dadd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scores1.c</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988286dad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988286dad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scores{2,3,4,5}.c</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8070e0ad67_1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8070e0ad67_1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988286dad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988286dad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hi{0,1}.c</a:t>
            </a:r>
            <a:endParaRPr/>
          </a:p>
          <a:p>
            <a:pPr indent="0" lvl="0" marL="0" rtl="0" algn="l">
              <a:spcBef>
                <a:spcPts val="0"/>
              </a:spcBef>
              <a:spcAft>
                <a:spcPts val="0"/>
              </a:spcAft>
              <a:buNone/>
            </a:pPr>
            <a:r>
              <a:rPr lang="en"/>
              <a:t>what about chars?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988286dadd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988286dadd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600334256b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600334256b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1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manual.cs50.io/#string.h"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manual.cs50.io/#ctype.h"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 Id="rId3" Type="http://schemas.openxmlformats.org/officeDocument/2006/relationships/image" Target="../media/image1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 Id="rId3" Type="http://schemas.openxmlformats.org/officeDocument/2006/relationships/image" Target="../media/image1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1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s50.ly/lunch"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4.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s://cs50.ai"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Grade 3</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graphicFrame>
        <p:nvGraphicFramePr>
          <p:cNvPr id="722" name="Google Shape;722;p112"/>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graphicFrame>
        <p:nvGraphicFramePr>
          <p:cNvPr id="727" name="Google Shape;727;p113"/>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01001000</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01001001</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00100001</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c3</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graphicFrame>
        <p:nvGraphicFramePr>
          <p:cNvPr id="742" name="Google Shape;742;p116"/>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aphicFrame>
        <p:nvGraphicFramePr>
          <p:cNvPr id="747" name="Google Shape;747;p117"/>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graphicFrame>
        <p:nvGraphicFramePr>
          <p:cNvPr id="752" name="Google Shape;752;p118"/>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graphicFrame>
        <p:nvGraphicFramePr>
          <p:cNvPr id="757" name="Google Shape;757;p119"/>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rgbClr val="FFFFFF"/>
                          </a:solidFill>
                          <a:latin typeface="Consolas"/>
                          <a:ea typeface="Consolas"/>
                          <a:cs typeface="Consolas"/>
                          <a:sym typeface="Consolas"/>
                        </a:rPr>
                        <a:t>00000000</a:t>
                      </a:r>
                      <a:endParaRPr sz="17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s[3]</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graphicFrame>
        <p:nvGraphicFramePr>
          <p:cNvPr id="762" name="Google Shape;762;p120"/>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aphicFrame>
        <p:nvGraphicFramePr>
          <p:cNvPr id="767" name="Google Shape;767;p121"/>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 name="Shape 102"/>
        <p:cNvGrpSpPr/>
        <p:nvPr/>
      </p:nvGrpSpPr>
      <p:grpSpPr>
        <a:xfrm>
          <a:off x="0" y="0"/>
          <a:ext cx="0" cy="0"/>
          <a:chOff x="0" y="0"/>
          <a:chExt cx="0" cy="0"/>
        </a:xfrm>
      </p:grpSpPr>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graphicFrame>
        <p:nvGraphicFramePr>
          <p:cNvPr id="772" name="Google Shape;772;p122"/>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s[1]</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graphicFrame>
        <p:nvGraphicFramePr>
          <p:cNvPr id="777" name="Google Shape;777;p123"/>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NUL</a:t>
            </a:r>
            <a:endParaRPr>
              <a:latin typeface="Consolas"/>
              <a:ea typeface="Consolas"/>
              <a:cs typeface="Consolas"/>
              <a:sym typeface="Consola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125"/>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26"/>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793" name="Google Shape;793;p126"/>
          <p:cNvSpPr/>
          <p:nvPr/>
        </p:nvSpPr>
        <p:spPr>
          <a:xfrm>
            <a:off x="1333500" y="0"/>
            <a:ext cx="78108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s = "HI!";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string t = "BYE!";</a:t>
            </a:r>
            <a:endParaRPr>
              <a:solidFill>
                <a:srgbClr val="FFFFFF"/>
              </a:solidFill>
              <a:latin typeface="Consolas"/>
              <a:ea typeface="Consolas"/>
              <a:cs typeface="Consolas"/>
              <a:sym typeface="Consola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graphicFrame>
        <p:nvGraphicFramePr>
          <p:cNvPr id="803" name="Google Shape;803;p128"/>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graphicFrame>
        <p:nvGraphicFramePr>
          <p:cNvPr id="808" name="Google Shape;808;p129"/>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aphicFrame>
        <p:nvGraphicFramePr>
          <p:cNvPr id="813" name="Google Shape;813;p130"/>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t</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graphicFrame>
        <p:nvGraphicFramePr>
          <p:cNvPr id="818" name="Google Shape;818;p131"/>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s[0]</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s[1]</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s[3]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t[0]</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t[1]</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t[2]</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t[4]</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It was a bright cold day in April, and the clocks were striking thirteen. Winston Smith, his chin nuzzled into his breast in an effort to escape the vile wind, slipped quickly through the glass doors of Victory Mansions, though not quickly enough to prevent a swirl of gritty dust from entering along with him.</a:t>
            </a:r>
            <a:endParaRPr sz="25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words[2];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words</a:t>
            </a:r>
            <a:r>
              <a:rPr lang="en">
                <a:solidFill>
                  <a:srgbClr val="FFFFFF"/>
                </a:solidFill>
                <a:latin typeface="Consolas"/>
                <a:ea typeface="Consolas"/>
                <a:cs typeface="Consolas"/>
                <a:sym typeface="Consolas"/>
              </a:rPr>
              <a:t>[0]</a:t>
            </a:r>
            <a:r>
              <a:rPr lang="en">
                <a:solidFill>
                  <a:srgbClr val="FFFFFF"/>
                </a:solidFill>
                <a:latin typeface="Consolas"/>
                <a:ea typeface="Consolas"/>
                <a:cs typeface="Consolas"/>
                <a:sym typeface="Consolas"/>
              </a:rPr>
              <a:t> = "HI!";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words[1]</a:t>
            </a:r>
            <a:r>
              <a:rPr lang="en">
                <a:solidFill>
                  <a:schemeClr val="dk1"/>
                </a:solidFill>
                <a:latin typeface="Consolas"/>
                <a:ea typeface="Consolas"/>
                <a:cs typeface="Consolas"/>
                <a:sym typeface="Consolas"/>
              </a:rPr>
              <a:t> = "BYE!";</a:t>
            </a:r>
            <a:endParaRPr>
              <a:solidFill>
                <a:schemeClr val="dk1"/>
              </a:solidFill>
              <a:latin typeface="Consolas"/>
              <a:ea typeface="Consolas"/>
              <a:cs typeface="Consolas"/>
              <a:sym typeface="Consola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graphicFrame>
        <p:nvGraphicFramePr>
          <p:cNvPr id="828" name="Google Shape;828;p133"/>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words[0]</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\0</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B</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words[1]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Y</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E</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chemeClr val="dk1"/>
                          </a:solidFill>
                          <a:latin typeface="Consolas"/>
                          <a:ea typeface="Consolas"/>
                          <a:cs typeface="Consolas"/>
                          <a:sym typeface="Consolas"/>
                        </a:rPr>
                        <a:t> </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p>
                  </a:txBody>
                  <a:tcPr marT="91425" marB="91425" marR="91425" marL="91425" anchor="b">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 </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graphicFrame>
        <p:nvGraphicFramePr>
          <p:cNvPr id="833" name="Google Shape;833;p134"/>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H</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a:t>
                      </a:r>
                      <a:r>
                        <a:rPr lang="en" sz="1200">
                          <a:solidFill>
                            <a:schemeClr val="dk1"/>
                          </a:solidFill>
                          <a:latin typeface="Consolas"/>
                          <a:ea typeface="Consolas"/>
                          <a:cs typeface="Consolas"/>
                          <a:sym typeface="Consolas"/>
                        </a:rPr>
                        <a:t>[0][0]</a:t>
                      </a:r>
                      <a:endParaRPr sz="1200"/>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I</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words[0][1]</a:t>
                      </a:r>
                      <a:endParaRPr sz="1200"/>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words[0][2]</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words[0][3]</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B</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words[1][0]</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Y</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words[1][1]</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E</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words[1][2]</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words[1][3]</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ctr">
                        <a:spcBef>
                          <a:spcPts val="0"/>
                        </a:spcBef>
                        <a:spcAft>
                          <a:spcPts val="0"/>
                        </a:spcAft>
                        <a:buNone/>
                      </a:pPr>
                      <a:r>
                        <a:rPr lang="en" sz="4800">
                          <a:solidFill>
                            <a:schemeClr val="dk1"/>
                          </a:solidFill>
                          <a:latin typeface="Consolas"/>
                          <a:ea typeface="Consolas"/>
                          <a:cs typeface="Consolas"/>
                          <a:sym typeface="Consolas"/>
                        </a:rPr>
                        <a:t>\0</a:t>
                      </a:r>
                      <a:endParaRPr sz="4800">
                        <a:solidFill>
                          <a:schemeClr val="dk1"/>
                        </a:solidFill>
                        <a:latin typeface="Consolas"/>
                        <a:ea typeface="Consolas"/>
                        <a:cs typeface="Consolas"/>
                        <a:sym typeface="Consolas"/>
                      </a:endParaRPr>
                    </a:p>
                    <a:p>
                      <a:pPr indent="0" lvl="0" marL="0" rtl="0" algn="ctr">
                        <a:spcBef>
                          <a:spcPts val="0"/>
                        </a:spcBef>
                        <a:spcAft>
                          <a:spcPts val="0"/>
                        </a:spcAft>
                        <a:buNone/>
                      </a:pPr>
                      <a:r>
                        <a:rPr lang="en" sz="1200">
                          <a:solidFill>
                            <a:schemeClr val="dk1"/>
                          </a:solidFill>
                          <a:latin typeface="Consolas"/>
                          <a:ea typeface="Consolas"/>
                          <a:cs typeface="Consolas"/>
                          <a:sym typeface="Consolas"/>
                        </a:rPr>
                        <a:t>words[1][4]</a:t>
                      </a:r>
                      <a:endParaRPr sz="4800">
                        <a:solidFill>
                          <a:schemeClr val="dk1"/>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a:t>
            </a:r>
            <a:endParaRPr>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string.h</a:t>
            </a:r>
            <a:endParaRPr>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manual.cs50.io/#string.h</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strlen</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ctype</a:t>
            </a:r>
            <a:r>
              <a:rPr lang="en">
                <a:latin typeface="Consolas"/>
                <a:ea typeface="Consolas"/>
                <a:cs typeface="Consolas"/>
                <a:sym typeface="Consolas"/>
              </a:rPr>
              <a:t>.h</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uFill>
                  <a:noFill/>
                </a:uFill>
                <a:hlinkClick r:id="rId3"/>
              </a:rPr>
              <a:t>manual.cs50.io/#ctype.h</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141"/>
          <p:cNvPicPr preferRelativeResize="0"/>
          <p:nvPr/>
        </p:nvPicPr>
        <p:blipFill>
          <a:blip r:embed="rId3">
            <a:alphaModFix/>
          </a:blip>
          <a:stretch>
            <a:fillRect/>
          </a:stretch>
        </p:blipFill>
        <p:spPr>
          <a:xfrm>
            <a:off x="348375" y="728387"/>
            <a:ext cx="8447252" cy="3686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Grade 10</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142"/>
          <p:cNvPicPr preferRelativeResize="0"/>
          <p:nvPr/>
        </p:nvPicPr>
        <p:blipFill>
          <a:blip r:embed="rId3">
            <a:alphaModFix/>
          </a:blip>
          <a:stretch>
            <a:fillRect/>
          </a:stretch>
        </p:blipFill>
        <p:spPr>
          <a:xfrm>
            <a:off x="348375" y="728387"/>
            <a:ext cx="8447252" cy="3686724"/>
          </a:xfrm>
          <a:prstGeom prst="rect">
            <a:avLst/>
          </a:prstGeom>
          <a:noFill/>
          <a:ln>
            <a:noFill/>
          </a:ln>
        </p:spPr>
      </p:pic>
      <p:sp>
        <p:nvSpPr>
          <p:cNvPr id="874" name="Google Shape;874;p142"/>
          <p:cNvSpPr/>
          <p:nvPr/>
        </p:nvSpPr>
        <p:spPr>
          <a:xfrm>
            <a:off x="300" y="0"/>
            <a:ext cx="42360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2"/>
          <p:cNvSpPr/>
          <p:nvPr/>
        </p:nvSpPr>
        <p:spPr>
          <a:xfrm>
            <a:off x="7450275" y="0"/>
            <a:ext cx="16938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2"/>
          <p:cNvSpPr/>
          <p:nvPr/>
        </p:nvSpPr>
        <p:spPr>
          <a:xfrm>
            <a:off x="5333975" y="0"/>
            <a:ext cx="1018500" cy="5143500"/>
          </a:xfrm>
          <a:prstGeom prst="rect">
            <a:avLst/>
          </a:prstGeom>
          <a:solidFill>
            <a:srgbClr val="000000">
              <a:alpha val="74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command-line arguments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4"/>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5"/>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void</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6"/>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a:t>
            </a:r>
            <a:r>
              <a:rPr lang="en">
                <a:solidFill>
                  <a:srgbClr val="000000"/>
                </a:solidFill>
                <a:highlight>
                  <a:schemeClr val="dk1"/>
                </a:highlight>
                <a:latin typeface="Consolas"/>
                <a:ea typeface="Consolas"/>
                <a:cs typeface="Consolas"/>
                <a:sym typeface="Consolas"/>
              </a:rPr>
              <a:t>int argc, string argv[]</a:t>
            </a:r>
            <a:r>
              <a:rPr lang="en">
                <a:solidFill>
                  <a:srgbClr val="FFFFFF"/>
                </a:solidFill>
                <a:latin typeface="Consolas"/>
                <a:ea typeface="Consolas"/>
                <a:cs typeface="Consolas"/>
                <a:sym typeface="Consolas"/>
              </a:rPr>
              <a:t>)</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ASCII art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cowsay</a:t>
            </a:r>
            <a:endParaRPr>
              <a:latin typeface="Consolas"/>
              <a:ea typeface="Consolas"/>
              <a:cs typeface="Consolas"/>
              <a:sym typeface="Consola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exit status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id="916" name="Google Shape;916;p150"/>
          <p:cNvPicPr preferRelativeResize="0"/>
          <p:nvPr/>
        </p:nvPicPr>
        <p:blipFill>
          <a:blip r:embed="rId3">
            <a:alphaModFix/>
          </a:blip>
          <a:stretch>
            <a:fillRect/>
          </a:stretch>
        </p:blipFill>
        <p:spPr>
          <a:xfrm>
            <a:off x="1893900" y="152400"/>
            <a:ext cx="5356208" cy="48387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151"/>
          <p:cNvPicPr preferRelativeResize="0"/>
          <p:nvPr/>
        </p:nvPicPr>
        <p:blipFill>
          <a:blip r:embed="rId3">
            <a:alphaModFix/>
          </a:blip>
          <a:stretch>
            <a:fillRect/>
          </a:stretch>
        </p:blipFill>
        <p:spPr>
          <a:xfrm>
            <a:off x="0" y="772425"/>
            <a:ext cx="9143997" cy="35986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levels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2"/>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3"/>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rgbClr val="FFFFFF"/>
                </a:solidFill>
                <a:latin typeface="Consolas"/>
                <a:ea typeface="Consolas"/>
                <a:cs typeface="Consolas"/>
                <a:sym typeface="Consolas"/>
              </a:rPr>
              <a:t> main(int argc, string argv[])</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4"/>
          <p:cNvSpPr txBox="1"/>
          <p:nvPr>
            <p:ph idx="1" type="body"/>
          </p:nvPr>
        </p:nvSpPr>
        <p:spPr>
          <a:xfrm>
            <a:off x="2008650" y="1350150"/>
            <a:ext cx="5126700" cy="244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#include &lt;stdio.h&gt;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a:t>
            </a:r>
            <a:r>
              <a:rPr lang="en">
                <a:solidFill>
                  <a:schemeClr val="dk1"/>
                </a:solidFill>
                <a:latin typeface="Consolas"/>
                <a:ea typeface="Consolas"/>
                <a:cs typeface="Consolas"/>
                <a:sym typeface="Consolas"/>
              </a:rPr>
              <a:t> main(void)</a:t>
            </a:r>
            <a:br>
              <a:rPr lang="en">
                <a:solidFill>
                  <a:schemeClr val="dk1"/>
                </a:solidFill>
                <a:latin typeface="Consolas"/>
                <a:ea typeface="Consolas"/>
                <a:cs typeface="Consolas"/>
                <a:sym typeface="Consolas"/>
              </a:rPr>
            </a:b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echo $?</a:t>
            </a:r>
            <a:endParaRPr>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cryptography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58"/>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8"/>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958" name="Google Shape;958;p158"/>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59"/>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9"/>
          <p:cNvSpPr txBox="1"/>
          <p:nvPr/>
        </p:nvSpPr>
        <p:spPr>
          <a:xfrm>
            <a:off x="201896" y="21955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plaintext →  </a:t>
            </a:r>
            <a:endParaRPr sz="3600">
              <a:solidFill>
                <a:srgbClr val="FFFFFF"/>
              </a:solidFill>
            </a:endParaRPr>
          </a:p>
        </p:txBody>
      </p:sp>
      <p:sp>
        <p:nvSpPr>
          <p:cNvPr id="965" name="Google Shape;965;p159"/>
          <p:cNvSpPr txBox="1"/>
          <p:nvPr/>
        </p:nvSpPr>
        <p:spPr>
          <a:xfrm>
            <a:off x="5886048" y="2195550"/>
            <a:ext cx="2901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ciphertext</a:t>
            </a:r>
            <a:endParaRPr sz="3600">
              <a:solidFill>
                <a:srgbClr val="FFFFFF"/>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0"/>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0"/>
          <p:cNvSpPr txBox="1"/>
          <p:nvPr/>
        </p:nvSpPr>
        <p:spPr>
          <a:xfrm>
            <a:off x="201896" y="21955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plaintext →  </a:t>
            </a:r>
            <a:endParaRPr sz="3600">
              <a:solidFill>
                <a:srgbClr val="FFFFFF"/>
              </a:solidFill>
            </a:endParaRPr>
          </a:p>
        </p:txBody>
      </p:sp>
      <p:sp>
        <p:nvSpPr>
          <p:cNvPr id="972" name="Google Shape;972;p160"/>
          <p:cNvSpPr txBox="1"/>
          <p:nvPr/>
        </p:nvSpPr>
        <p:spPr>
          <a:xfrm>
            <a:off x="5886048" y="2195550"/>
            <a:ext cx="2901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ciphertext</a:t>
            </a:r>
            <a:endParaRPr sz="3600">
              <a:solidFill>
                <a:srgbClr val="FFFFFF"/>
              </a:solidFill>
            </a:endParaRPr>
          </a:p>
        </p:txBody>
      </p:sp>
      <p:sp>
        <p:nvSpPr>
          <p:cNvPr id="973" name="Google Shape;973;p16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cipher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cipher</a:t>
            </a:r>
            <a:endParaRPr/>
          </a:p>
        </p:txBody>
      </p:sp>
      <p:sp>
        <p:nvSpPr>
          <p:cNvPr id="979" name="Google Shape;979;p161"/>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1"/>
          <p:cNvSpPr txBox="1"/>
          <p:nvPr/>
        </p:nvSpPr>
        <p:spPr>
          <a:xfrm>
            <a:off x="201896" y="21955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plaintext</a:t>
            </a:r>
            <a:r>
              <a:rPr lang="en" sz="3600">
                <a:solidFill>
                  <a:srgbClr val="FFFFFF"/>
                </a:solidFill>
              </a:rPr>
              <a:t> →  </a:t>
            </a:r>
            <a:endParaRPr sz="3600">
              <a:solidFill>
                <a:srgbClr val="FFFFFF"/>
              </a:solidFill>
            </a:endParaRPr>
          </a:p>
        </p:txBody>
      </p:sp>
      <p:sp>
        <p:nvSpPr>
          <p:cNvPr id="981" name="Google Shape;981;p161"/>
          <p:cNvSpPr txBox="1"/>
          <p:nvPr/>
        </p:nvSpPr>
        <p:spPr>
          <a:xfrm>
            <a:off x="5886048" y="2195550"/>
            <a:ext cx="2901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ciphertext</a:t>
            </a:r>
            <a:endParaRPr sz="3600">
              <a:solidFill>
                <a:srgbClr val="FFFFFF"/>
              </a:solidFill>
            </a:endParaRPr>
          </a:p>
        </p:txBody>
      </p:sp>
      <p:sp>
        <p:nvSpPr>
          <p:cNvPr id="982" name="Google Shape;982;p161"/>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key →  </a:t>
            </a:r>
            <a:endParaRPr sz="3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cryptography</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2"/>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2"/>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89" name="Google Shape;989;p162"/>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3"/>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3"/>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996" name="Google Shape;996;p163"/>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IJ!</a:t>
            </a:r>
            <a:endParaRPr sz="2400">
              <a:solidFill>
                <a:srgbClr val="FFFFFF"/>
              </a:solidFill>
              <a:latin typeface="Consolas"/>
              <a:ea typeface="Consolas"/>
              <a:cs typeface="Consolas"/>
              <a:sym typeface="Consolas"/>
            </a:endParaRPr>
          </a:p>
        </p:txBody>
      </p:sp>
      <p:sp>
        <p:nvSpPr>
          <p:cNvPr id="997" name="Google Shape;997;p163"/>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64"/>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64"/>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HI!</a:t>
            </a:r>
            <a:r>
              <a:rPr lang="en" sz="3400">
                <a:solidFill>
                  <a:srgbClr val="FFFFFF"/>
                </a:solidFill>
              </a:rPr>
              <a:t> →  </a:t>
            </a:r>
            <a:endParaRPr sz="3400">
              <a:solidFill>
                <a:srgbClr val="FFFFFF"/>
              </a:solidFill>
            </a:endParaRPr>
          </a:p>
        </p:txBody>
      </p:sp>
      <p:sp>
        <p:nvSpPr>
          <p:cNvPr id="1004" name="Google Shape;1004;p164"/>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UV!</a:t>
            </a:r>
            <a:endParaRPr sz="2400">
              <a:solidFill>
                <a:srgbClr val="FFFFFF"/>
              </a:solidFill>
              <a:latin typeface="Consolas"/>
              <a:ea typeface="Consolas"/>
              <a:cs typeface="Consolas"/>
              <a:sym typeface="Consolas"/>
            </a:endParaRPr>
          </a:p>
        </p:txBody>
      </p:sp>
      <p:sp>
        <p:nvSpPr>
          <p:cNvPr id="1005" name="Google Shape;1005;p164"/>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65"/>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12" name="Google Shape;1012;p165"/>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V YBIR LBH</a:t>
            </a:r>
            <a:endParaRPr sz="2400">
              <a:solidFill>
                <a:srgbClr val="FFFFFF"/>
              </a:solidFill>
              <a:latin typeface="Consolas"/>
              <a:ea typeface="Consolas"/>
              <a:cs typeface="Consolas"/>
              <a:sym typeface="Consolas"/>
            </a:endParaRPr>
          </a:p>
        </p:txBody>
      </p:sp>
      <p:sp>
        <p:nvSpPr>
          <p:cNvPr id="1013" name="Google Shape;1013;p165"/>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13</a:t>
            </a:r>
            <a:r>
              <a:rPr lang="en" sz="3600">
                <a:solidFill>
                  <a:srgbClr val="FFFFFF"/>
                </a:solidFill>
              </a:rPr>
              <a:t> →  </a:t>
            </a:r>
            <a:endParaRPr sz="3600">
              <a:solidFill>
                <a:srgbClr val="FFFFFF"/>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66"/>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0" name="Google Shape;1020;p166"/>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67"/>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67"/>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I LOVE YOU</a:t>
            </a:r>
            <a:r>
              <a:rPr lang="en" sz="3400">
                <a:solidFill>
                  <a:srgbClr val="FFFFFF"/>
                </a:solidFill>
              </a:rPr>
              <a:t> →  </a:t>
            </a:r>
            <a:endParaRPr sz="3400">
              <a:solidFill>
                <a:srgbClr val="FFFFFF"/>
              </a:solidFill>
            </a:endParaRPr>
          </a:p>
        </p:txBody>
      </p:sp>
      <p:sp>
        <p:nvSpPr>
          <p:cNvPr id="1027" name="Google Shape;1027;p167"/>
          <p:cNvSpPr txBox="1"/>
          <p:nvPr/>
        </p:nvSpPr>
        <p:spPr>
          <a:xfrm>
            <a:off x="5886050" y="2195550"/>
            <a:ext cx="32094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400">
                <a:solidFill>
                  <a:srgbClr val="FFFFFF"/>
                </a:solidFill>
                <a:latin typeface="Consolas"/>
                <a:ea typeface="Consolas"/>
                <a:cs typeface="Consolas"/>
                <a:sym typeface="Consolas"/>
              </a:rPr>
              <a:t>I LOVE YOU</a:t>
            </a:r>
            <a:endParaRPr sz="2400">
              <a:solidFill>
                <a:srgbClr val="FFFFFF"/>
              </a:solidFill>
              <a:latin typeface="Consolas"/>
              <a:ea typeface="Consolas"/>
              <a:cs typeface="Consolas"/>
              <a:sym typeface="Consolas"/>
            </a:endParaRPr>
          </a:p>
        </p:txBody>
      </p:sp>
      <p:sp>
        <p:nvSpPr>
          <p:cNvPr id="1028" name="Google Shape;1028;p167"/>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26</a:t>
            </a:r>
            <a:r>
              <a:rPr lang="en" sz="3600">
                <a:solidFill>
                  <a:srgbClr val="FFFFFF"/>
                </a:solidFill>
              </a:rPr>
              <a:t> →  </a:t>
            </a:r>
            <a:endParaRPr sz="36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decryption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69"/>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9"/>
          <p:cNvSpPr txBox="1"/>
          <p:nvPr/>
        </p:nvSpPr>
        <p:spPr>
          <a:xfrm>
            <a:off x="0" y="2195550"/>
            <a:ext cx="32094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UIJT XBT DT50</a:t>
            </a:r>
            <a:r>
              <a:rPr lang="en" sz="3400">
                <a:solidFill>
                  <a:srgbClr val="FFFFFF"/>
                </a:solidFill>
              </a:rPr>
              <a:t> →  </a:t>
            </a:r>
            <a:endParaRPr sz="3400">
              <a:solidFill>
                <a:srgbClr val="FFFFFF"/>
              </a:solidFill>
            </a:endParaRPr>
          </a:p>
        </p:txBody>
      </p:sp>
      <p:sp>
        <p:nvSpPr>
          <p:cNvPr id="1040" name="Google Shape;1040;p169"/>
          <p:cNvSpPr txBox="1"/>
          <p:nvPr/>
        </p:nvSpPr>
        <p:spPr>
          <a:xfrm>
            <a:off x="201896" y="1443150"/>
            <a:ext cx="30075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rgbClr val="FFFFFF"/>
                </a:solidFill>
                <a:latin typeface="Consolas"/>
                <a:ea typeface="Consolas"/>
                <a:cs typeface="Consolas"/>
                <a:sym typeface="Consolas"/>
              </a:rPr>
              <a:t>-</a:t>
            </a:r>
            <a:r>
              <a:rPr lang="en" sz="2400">
                <a:solidFill>
                  <a:srgbClr val="FFFFFF"/>
                </a:solidFill>
                <a:latin typeface="Consolas"/>
                <a:ea typeface="Consolas"/>
                <a:cs typeface="Consolas"/>
                <a:sym typeface="Consolas"/>
              </a:rPr>
              <a:t>1</a:t>
            </a:r>
            <a:r>
              <a:rPr lang="en" sz="3600">
                <a:solidFill>
                  <a:srgbClr val="FFFFFF"/>
                </a:solidFill>
              </a:rPr>
              <a:t> →  </a:t>
            </a:r>
            <a:endParaRPr sz="3600">
              <a:solidFill>
                <a:srgbClr val="FFFFFF"/>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U  I  J  T   X  B  T   D  T  5  0</a:t>
            </a:r>
            <a:endParaRPr>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a:t>
            </a:r>
            <a:r>
              <a:rPr lang="en">
                <a:latin typeface="Consolas"/>
                <a:ea typeface="Consolas"/>
                <a:cs typeface="Consolas"/>
                <a:sym typeface="Consolas"/>
              </a:rPr>
              <a:t>  I  J  T   X  B  T   D  T  5  0</a:t>
            </a:r>
            <a:endParaRPr>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U  I  J  T   J  T   D  T  5  0</a:t>
            </a:r>
            <a:endParaRPr>
              <a:latin typeface="Consolas"/>
              <a:ea typeface="Consolas"/>
              <a:cs typeface="Consolas"/>
              <a:sym typeface="Consola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J  T   X  B  T   D  T  5  0</a:t>
            </a:r>
            <a:endParaRPr>
              <a:latin typeface="Consolas"/>
              <a:ea typeface="Consolas"/>
              <a:cs typeface="Consolas"/>
              <a:sym typeface="Consola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T   X  B  T   D  T  5  0</a:t>
            </a:r>
            <a:endParaRPr>
              <a:latin typeface="Consolas"/>
              <a:ea typeface="Consolas"/>
              <a:cs typeface="Consolas"/>
              <a:sym typeface="Consola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7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X  B  T   D  T  5  0</a:t>
            </a:r>
            <a:endParaRPr>
              <a:latin typeface="Consolas"/>
              <a:ea typeface="Consolas"/>
              <a:cs typeface="Consolas"/>
              <a:sym typeface="Consola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B  T   D  T  5  0</a:t>
            </a:r>
            <a:endParaRPr>
              <a:latin typeface="Consolas"/>
              <a:ea typeface="Consolas"/>
              <a:cs typeface="Consolas"/>
              <a:sym typeface="Consola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T   D  T  5  0</a:t>
            </a:r>
            <a:endParaRPr>
              <a:latin typeface="Consolas"/>
              <a:ea typeface="Consolas"/>
              <a:cs typeface="Consolas"/>
              <a:sym typeface="Consolas"/>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7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S   D  T  5  0</a:t>
            </a:r>
            <a:endParaRPr>
              <a:latin typeface="Consolas"/>
              <a:ea typeface="Consolas"/>
              <a:cs typeface="Consolas"/>
              <a:sym typeface="Consola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7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S   C  T  5  0</a:t>
            </a:r>
            <a:endParaRPr>
              <a:latin typeface="Consolas"/>
              <a:ea typeface="Consolas"/>
              <a:cs typeface="Consolas"/>
              <a:sym typeface="Consola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W  A  S   C  S  5  0</a:t>
            </a:r>
            <a:endParaRPr>
              <a:latin typeface="Consolas"/>
              <a:ea typeface="Consolas"/>
              <a:cs typeface="Consolas"/>
              <a:sym typeface="Consola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4" name="Shape 1094"/>
        <p:cNvGrpSpPr/>
        <p:nvPr/>
      </p:nvGrpSpPr>
      <p:grpSpPr>
        <a:xfrm>
          <a:off x="0" y="0"/>
          <a:ext cx="0" cy="0"/>
          <a:chOff x="0" y="0"/>
          <a:chExt cx="0" cy="0"/>
        </a:xfrm>
      </p:grpSpPr>
      <p:pic>
        <p:nvPicPr>
          <p:cNvPr id="1095" name="Google Shape;1095;p180"/>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pic>
        <p:nvPicPr>
          <p:cNvPr id="1100" name="Google Shape;1100;p181"/>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T  H  I  S   I  S   C  S  5  0</a:t>
            </a:r>
            <a:endParaRPr>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0"/>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139" name="Google Shape;139;p30"/>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140" name="Google Shape;140;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compiler</a:t>
            </a:r>
            <a:endParaRPr sz="2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We'll take a break partway through class, with animal crackers for snacks!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Looking for a </a:t>
            </a:r>
            <a:r>
              <a:rPr lang="en" sz="1700">
                <a:solidFill>
                  <a:srgbClr val="FFFF00"/>
                </a:solidFill>
              </a:rPr>
              <a:t>study buddy</a:t>
            </a:r>
            <a:r>
              <a:rPr lang="en" sz="1700">
                <a:solidFill>
                  <a:schemeClr val="dk1"/>
                </a:solidFill>
              </a:rPr>
              <a:t>? Submit </a:t>
            </a:r>
            <a:r>
              <a:rPr lang="en" sz="1700">
                <a:solidFill>
                  <a:srgbClr val="FFFF00"/>
                </a:solidFill>
              </a:rPr>
              <a:t>cs50.ly/study-buddy</a:t>
            </a:r>
            <a:r>
              <a:rPr lang="en" sz="1700">
                <a:solidFill>
                  <a:schemeClr val="dk1"/>
                </a:solidFill>
              </a:rPr>
              <a: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To attend </a:t>
            </a:r>
            <a:r>
              <a:rPr lang="en" sz="1700">
                <a:solidFill>
                  <a:srgbClr val="FFFF00"/>
                </a:solidFill>
              </a:rPr>
              <a:t>CS50 Lunch</a:t>
            </a:r>
            <a:r>
              <a:rPr lang="en" sz="1700">
                <a:solidFill>
                  <a:schemeClr val="dk1"/>
                </a:solidFill>
              </a:rPr>
              <a:t> this Fri 9/20 at 1:15pm, RSVP at </a:t>
            </a:r>
            <a:r>
              <a:rPr lang="en" sz="1700">
                <a:solidFill>
                  <a:srgbClr val="FFFF00"/>
                </a:solidFill>
                <a:uFill>
                  <a:noFill/>
                </a:uFill>
                <a:hlinkClick r:id="rId3">
                  <a:extLst>
                    <a:ext uri="{A12FA001-AC4F-418D-AE19-62706E023703}">
                      <ahyp:hlinkClr val="tx"/>
                    </a:ext>
                  </a:extLst>
                </a:hlinkClick>
              </a:rPr>
              <a:t>cs50.ly/lunch</a:t>
            </a:r>
            <a:r>
              <a:rPr lang="en" sz="1700">
                <a:solidFill>
                  <a:schemeClr val="dk1"/>
                </a:solidFill>
              </a:rPr>
              <a: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Do </a:t>
            </a:r>
            <a:r>
              <a:rPr lang="en" sz="1700">
                <a:solidFill>
                  <a:srgbClr val="FFFF00"/>
                </a:solidFill>
              </a:rPr>
              <a:t>say hi</a:t>
            </a:r>
            <a:r>
              <a:rPr lang="en" sz="1700">
                <a:solidFill>
                  <a:schemeClr val="dk1"/>
                </a:solidFill>
              </a:rPr>
              <a:t> or </a:t>
            </a:r>
            <a:r>
              <a:rPr lang="en" sz="1700">
                <a:solidFill>
                  <a:srgbClr val="FFFF00"/>
                </a:solidFill>
              </a:rPr>
              <a:t>ask questions</a:t>
            </a:r>
            <a:r>
              <a:rPr lang="en" sz="1700">
                <a:solidFill>
                  <a:schemeClr val="dk1"/>
                </a:solidFill>
              </a:rPr>
              <a:t> during break or after class</a:t>
            </a:r>
            <a:r>
              <a:rPr lang="en" sz="1700">
                <a:solidFill>
                  <a:schemeClr val="dk1"/>
                </a:solidFill>
              </a:rPr>
              <a:t>!</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What do today's binary bulbs spell?</a:t>
            </a:r>
            <a:endParaRPr sz="1700">
              <a:solidFill>
                <a:schemeClr val="dk1"/>
              </a:solidFill>
            </a:endParaRPr>
          </a:p>
        </p:txBody>
      </p:sp>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nvSpPr>
        <p:spPr>
          <a:xfrm>
            <a:off x="0" y="1072350"/>
            <a:ext cx="9144000" cy="29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6"/>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7"/>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highlight>
                  <a:schemeClr val="dk1"/>
                </a:highlight>
              </a:rPr>
              <a:t>preprocessing</a:t>
            </a:r>
            <a:endParaRPr>
              <a:solidFill>
                <a:srgbClr val="000000"/>
              </a:solidFill>
              <a:highlight>
                <a:schemeClr val="dk1"/>
              </a:highlight>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3"/>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4"/>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void meow(void);</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for (int i = 0; i &lt; 3; i++)</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meow();</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void meow(void)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printf("meow\n");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5"/>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6"/>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&lt;cs50.h&gt;</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7"/>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string get_string(string prompt);</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8"/>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#include &lt;stdio.h&gt;</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9"/>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000000"/>
                </a:solidFill>
                <a:highlight>
                  <a:schemeClr val="dk1"/>
                </a:highlight>
                <a:latin typeface="Consolas"/>
                <a:ea typeface="Consolas"/>
                <a:cs typeface="Consolas"/>
                <a:sym typeface="Consolas"/>
              </a:rPr>
              <a:t>int printf(string format, ...);</a:t>
            </a:r>
            <a:endParaRPr>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5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000000"/>
                </a:solidFill>
                <a:highlight>
                  <a:schemeClr val="dk1"/>
                </a:highlight>
              </a:rPr>
              <a:t>compiling</a:t>
            </a:r>
            <a:endParaRPr>
              <a:solidFill>
                <a:srgbClr val="000000"/>
              </a:solidFill>
              <a:highlight>
                <a:schemeClr val="dk1"/>
              </a:highlight>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1"/>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string get_string(string prompt);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printf(string format,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a:t>
            </a:r>
            <a:r>
              <a:rPr lang="en">
                <a:solidFill>
                  <a:schemeClr val="dk1"/>
                </a:solidFill>
                <a:latin typeface="Consolas"/>
                <a:ea typeface="Consolas"/>
                <a:cs typeface="Consolas"/>
                <a:sym typeface="Consolas"/>
              </a:rPr>
              <a:t>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reading levels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2"/>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3"/>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000000"/>
                </a:solidFill>
                <a:highlight>
                  <a:schemeClr val="dk1"/>
                </a:highlight>
                <a:latin typeface="Consolas"/>
                <a:ea typeface="Consolas"/>
                <a:cs typeface="Consolas"/>
                <a:sym typeface="Consolas"/>
              </a:rPr>
              <a:t>main</a:t>
            </a:r>
            <a:r>
              <a:rPr lang="en" sz="1300">
                <a:solidFill>
                  <a:srgbClr val="FFFFFF"/>
                </a:solidFill>
                <a:latin typeface="Consolas"/>
                <a:ea typeface="Consolas"/>
                <a:cs typeface="Consolas"/>
                <a:sym typeface="Consolas"/>
              </a:rPr>
              <a:t>: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get_string</a:t>
            </a:r>
            <a:endParaRPr sz="1300">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a:t>
            </a:r>
            <a:r>
              <a:rPr lang="en" sz="1300">
                <a:solidFill>
                  <a:srgbClr val="000000"/>
                </a:solidFill>
                <a:highlight>
                  <a:schemeClr val="dk1"/>
                </a:highlight>
                <a:latin typeface="Consolas"/>
                <a:ea typeface="Consolas"/>
                <a:cs typeface="Consolas"/>
                <a:sym typeface="Consolas"/>
              </a:rPr>
              <a:t>printf</a:t>
            </a:r>
            <a:endParaRPr sz="1300">
              <a:solidFill>
                <a:srgbClr val="00000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4"/>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pushq</a:t>
            </a:r>
            <a:r>
              <a:rPr lang="en" sz="1300">
                <a:solidFill>
                  <a:srgbClr val="FFFFFF"/>
                </a:solidFill>
                <a:latin typeface="Consolas"/>
                <a:ea typeface="Consolas"/>
                <a:cs typeface="Consolas"/>
                <a:sym typeface="Consolas"/>
              </a:rPr>
              <a:t>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subq</a:t>
            </a:r>
            <a:r>
              <a:rPr lang="en" sz="1300">
                <a:solidFill>
                  <a:srgbClr val="FFFFFF"/>
                </a:solidFill>
                <a:latin typeface="Consolas"/>
                <a:ea typeface="Consolas"/>
                <a:cs typeface="Consolas"/>
                <a:sym typeface="Consolas"/>
              </a:rPr>
              <a:t>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xorl</a:t>
            </a:r>
            <a:r>
              <a:rPr lang="en" sz="1300">
                <a:solidFill>
                  <a:srgbClr val="FFFFFF"/>
                </a:solidFill>
                <a:latin typeface="Consolas"/>
                <a:ea typeface="Consolas"/>
                <a:cs typeface="Consolas"/>
                <a:sym typeface="Consolas"/>
              </a:rPr>
              <a:t>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movl</a:t>
            </a:r>
            <a:r>
              <a:rPr lang="en" sz="1300">
                <a:solidFill>
                  <a:srgbClr val="FFFFFF"/>
                </a:solidFill>
                <a:latin typeface="Consolas"/>
                <a:ea typeface="Consolas"/>
                <a:cs typeface="Consolas"/>
                <a:sym typeface="Consolas"/>
              </a:rPr>
              <a:t>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get_string</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movabsq</a:t>
            </a:r>
            <a:r>
              <a:rPr lang="en" sz="1300">
                <a:solidFill>
                  <a:srgbClr val="FFFFFF"/>
                </a:solidFill>
                <a:latin typeface="Consolas"/>
                <a:ea typeface="Consolas"/>
                <a:cs typeface="Consolas"/>
                <a:sym typeface="Consolas"/>
              </a:rPr>
              <a:t>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movq</a:t>
            </a:r>
            <a:r>
              <a:rPr lang="en" sz="1300">
                <a:solidFill>
                  <a:srgbClr val="FFFFFF"/>
                </a:solidFill>
                <a:latin typeface="Consolas"/>
                <a:ea typeface="Consolas"/>
                <a:cs typeface="Consolas"/>
                <a:sym typeface="Consolas"/>
              </a:rPr>
              <a:t>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movb</a:t>
            </a:r>
            <a:r>
              <a:rPr lang="en" sz="1300">
                <a:solidFill>
                  <a:srgbClr val="FFFFFF"/>
                </a:solidFill>
                <a:latin typeface="Consolas"/>
                <a:ea typeface="Consolas"/>
                <a:cs typeface="Consolas"/>
                <a:sym typeface="Consolas"/>
              </a:rPr>
              <a:t>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r>
              <a:rPr lang="en" sz="1300">
                <a:solidFill>
                  <a:srgbClr val="000000"/>
                </a:solidFill>
                <a:highlight>
                  <a:schemeClr val="dk1"/>
                </a:highlight>
                <a:latin typeface="Consolas"/>
                <a:ea typeface="Consolas"/>
                <a:cs typeface="Consolas"/>
                <a:sym typeface="Consolas"/>
              </a:rPr>
              <a:t>callq</a:t>
            </a:r>
            <a:r>
              <a:rPr lang="en" sz="1300">
                <a:solidFill>
                  <a:srgbClr val="FFFFFF"/>
                </a:solidFill>
                <a:latin typeface="Consolas"/>
                <a:ea typeface="Consolas"/>
                <a:cs typeface="Consolas"/>
                <a:sym typeface="Consolas"/>
              </a:rPr>
              <a:t>    printf</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000000"/>
                </a:solidFill>
                <a:highlight>
                  <a:schemeClr val="dk1"/>
                </a:highlight>
              </a:rPr>
              <a:t>assembling</a:t>
            </a:r>
            <a:endParaRPr>
              <a:solidFill>
                <a:srgbClr val="000000"/>
              </a:solidFill>
              <a:highlight>
                <a:schemeClr val="dk1"/>
              </a:highlight>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6"/>
          <p:cNvSpPr txBox="1"/>
          <p:nvPr>
            <p:ph idx="1" type="body"/>
          </p:nvPr>
        </p:nvSpPr>
        <p:spPr>
          <a:xfrm>
            <a:off x="199000" y="56150"/>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main:                                   # @main</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.cfi_startproc</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BB#0: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pushq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.Ltmp0:</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.cfi_def_cfa_offset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.Ltmp1:</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.cfi_offset %rbp, -16</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%rsp,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.Ltmp2:</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.cfi_def_cfa_register %rbp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subq    $16, %rsp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xorl    %eax, %eax</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movl    %eax, %edi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get_string</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movabsq    $.L.str.1, %rdi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%rax, -8(%rbp)</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movq    -8(%rbp), %rsi</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movb    $0, %al</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callq    printf</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300">
              <a:solidFill>
                <a:srgbClr val="FFFFFF"/>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7"/>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000000"/>
                </a:solidFill>
                <a:highlight>
                  <a:schemeClr val="dk1"/>
                </a:highlight>
              </a:rPr>
              <a:t>linking</a:t>
            </a:r>
            <a:endParaRPr>
              <a:solidFill>
                <a:srgbClr val="000000"/>
              </a:solidFill>
              <a:highlight>
                <a:schemeClr val="dk1"/>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9"/>
          <p:cNvSpPr txBox="1"/>
          <p:nvPr>
            <p:ph idx="1" type="body"/>
          </p:nvPr>
        </p:nvSpPr>
        <p:spPr>
          <a:xfrm>
            <a:off x="199000" y="230325"/>
            <a:ext cx="8520600" cy="46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&lt;cs50.h&gt;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string name = get_string("What's your name?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%s\n", name);</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60"/>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61"/>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296" name="Google Shape;296;p61"/>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 name="Shape 74"/>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2"/>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hello.c</a:t>
            </a:r>
            <a:endParaRPr>
              <a:solidFill>
                <a:srgbClr val="FFFFFF"/>
              </a:solidFill>
              <a:latin typeface="Consolas"/>
              <a:ea typeface="Consolas"/>
              <a:cs typeface="Consolas"/>
              <a:sym typeface="Consolas"/>
            </a:endParaRPr>
          </a:p>
        </p:txBody>
      </p:sp>
      <p:sp>
        <p:nvSpPr>
          <p:cNvPr id="302" name="Google Shape;302;p62"/>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03" name="Google Shape;303;p62"/>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stdio.c</a:t>
            </a:r>
            <a:endParaRPr>
              <a:solidFill>
                <a:srgbClr val="FFFFFF"/>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3"/>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09" name="Google Shape;309;p63"/>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cs50.c</a:t>
            </a:r>
            <a:endParaRPr>
              <a:solidFill>
                <a:srgbClr val="FFFFFF"/>
              </a:solidFill>
              <a:latin typeface="Consolas"/>
              <a:ea typeface="Consolas"/>
              <a:cs typeface="Consolas"/>
              <a:sym typeface="Consolas"/>
            </a:endParaRPr>
          </a:p>
        </p:txBody>
      </p:sp>
      <p:sp>
        <p:nvSpPr>
          <p:cNvPr id="310" name="Google Shape;310;p63"/>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stdio</a:t>
            </a: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4"/>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6" name="Google Shape;316;p64"/>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17" name="Google Shape;317;p64"/>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stdio</a:t>
            </a: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5"/>
          <p:cNvSpPr txBox="1"/>
          <p:nvPr>
            <p:ph idx="1" type="body"/>
          </p:nvPr>
        </p:nvSpPr>
        <p:spPr>
          <a:xfrm>
            <a:off x="1990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10100000000000100000000000000000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00001010000000000000000100000000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01010101010010001000100111100101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01001000100000111110110000010000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00110001110000001000100111000111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01001000101111100000000000000000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00000000000000001011000000000000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11101000000000000000000000000000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00000000010010001011111100000000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00000000000000000000000001001000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3" name="Google Shape;323;p65"/>
          <p:cNvSpPr txBox="1"/>
          <p:nvPr>
            <p:ph idx="1" type="body"/>
          </p:nvPr>
        </p:nvSpPr>
        <p:spPr>
          <a:xfrm>
            <a:off x="31179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00000010000000010000000100000000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00000011000000000011111000000000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11000000000011110000000000000000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00101000001100100000000000000000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01000000000000000011100000000000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00000111000000000100000000000000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00011100000000000001100100000000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00000101000000000000000000000000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01011100001001010000000000000000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00000000000000000000000000000000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24" name="Google Shape;324;p65"/>
          <p:cNvSpPr txBox="1"/>
          <p:nvPr>
            <p:ph idx="1" type="body"/>
          </p:nvPr>
        </p:nvSpPr>
        <p:spPr>
          <a:xfrm>
            <a:off x="6036800" y="56150"/>
            <a:ext cx="29082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01100011001011100111001101101111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00101110001101100010000000101111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01110101011100110111001000101111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00101111011011000110100101100010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01100011010111110110111001101111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01101110011100110110100001100001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01110010011001010110010000101110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01100001001000000010000001000001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01010011010111110100111001000101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01000101010001000100010101000100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00100000001010000010000000101111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01101100011010010110001000101111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01111000001110000011011001011111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00110110001101000010110101101100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01101001011011100111010101111000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00101101011001110110111001110101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00101111011011000110010000101101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01101100011010010110111001110101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01111000001011010111100000111000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00110110001011010011011000110100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6"/>
          <p:cNvSpPr txBox="1"/>
          <p:nvPr>
            <p:ph idx="1" type="body"/>
          </p:nvPr>
        </p:nvSpPr>
        <p:spPr>
          <a:xfrm>
            <a:off x="199000" y="56150"/>
            <a:ext cx="87465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preprocessing</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rPr lang="en">
                <a:solidFill>
                  <a:srgbClr val="FFFFFF"/>
                </a:solidFill>
              </a:rPr>
              <a:t>assembling</a:t>
            </a:r>
            <a:endParaRPr>
              <a:solidFill>
                <a:srgbClr val="FFFFFF"/>
              </a:solidFill>
            </a:endParaRPr>
          </a:p>
          <a:p>
            <a:pPr indent="0" lvl="0" marL="0" rtl="0" algn="l">
              <a:spcBef>
                <a:spcPts val="1600"/>
              </a:spcBef>
              <a:spcAft>
                <a:spcPts val="1600"/>
              </a:spcAft>
              <a:buNone/>
            </a:pPr>
            <a:r>
              <a:rPr lang="en">
                <a:solidFill>
                  <a:srgbClr val="FFFFFF"/>
                </a:solidFill>
              </a:rPr>
              <a:t>linking</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compiling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decompiling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reverse engineering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71"/>
          <p:cNvSpPr txBox="1"/>
          <p:nvPr>
            <p:ph idx="1" type="body"/>
          </p:nvPr>
        </p:nvSpPr>
        <p:spPr>
          <a:xfrm>
            <a:off x="199000" y="56150"/>
            <a:ext cx="8746500" cy="4998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Consolas"/>
                <a:ea typeface="Consolas"/>
                <a:cs typeface="Consolas"/>
                <a:sym typeface="Consolas"/>
              </a:rPr>
              <a:t>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200">
              <a:solidFill>
                <a:schemeClr val="dk1"/>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One fish. Two fish. Red fish. Blue fish.</a:t>
            </a:r>
            <a:endParaRPr sz="25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debugging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73"/>
          <p:cNvPicPr preferRelativeResize="0"/>
          <p:nvPr/>
        </p:nvPicPr>
        <p:blipFill>
          <a:blip r:embed="rId3">
            <a:alphaModFix/>
          </a:blip>
          <a:stretch>
            <a:fillRect/>
          </a:stretch>
        </p:blipFill>
        <p:spPr>
          <a:xfrm>
            <a:off x="2515100" y="0"/>
            <a:ext cx="4113804" cy="51435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4"/>
          <p:cNvPicPr preferRelativeResize="0"/>
          <p:nvPr/>
        </p:nvPicPr>
        <p:blipFill>
          <a:blip r:embed="rId3">
            <a:alphaModFix/>
          </a:blip>
          <a:stretch>
            <a:fillRect/>
          </a:stretch>
        </p:blipFill>
        <p:spPr>
          <a:xfrm>
            <a:off x="522025" y="0"/>
            <a:ext cx="8099948" cy="51434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75"/>
          <p:cNvPicPr preferRelativeResize="0"/>
          <p:nvPr/>
        </p:nvPicPr>
        <p:blipFill>
          <a:blip r:embed="rId3">
            <a:alphaModFix/>
          </a:blip>
          <a:stretch>
            <a:fillRect/>
          </a:stretch>
        </p:blipFill>
        <p:spPr>
          <a:xfrm>
            <a:off x="1478238" y="0"/>
            <a:ext cx="6187517"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76"/>
          <p:cNvPicPr preferRelativeResize="0"/>
          <p:nvPr/>
        </p:nvPicPr>
        <p:blipFill>
          <a:blip r:embed="rId3">
            <a:alphaModFix/>
          </a:blip>
          <a:stretch>
            <a:fillRect/>
          </a:stretch>
        </p:blipFill>
        <p:spPr>
          <a:xfrm>
            <a:off x="-304803" y="-3907375"/>
            <a:ext cx="11736975" cy="9756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7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78"/>
          <p:cNvPicPr preferRelativeResize="0"/>
          <p:nvPr/>
        </p:nvPicPr>
        <p:blipFill>
          <a:blip r:embed="rId3">
            <a:alphaModFix/>
          </a:blip>
          <a:stretch>
            <a:fillRect/>
          </a:stretch>
        </p:blipFill>
        <p:spPr>
          <a:xfrm>
            <a:off x="3413200" y="1494188"/>
            <a:ext cx="2317603" cy="215512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100"/>
              <a:t>CS50 Duck</a:t>
            </a:r>
            <a:endParaRPr sz="5100"/>
          </a:p>
        </p:txBody>
      </p:sp>
      <p:sp>
        <p:nvSpPr>
          <p:cNvPr id="395" name="Google Shape;395;p7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uFill>
                  <a:noFill/>
                </a:uFill>
                <a:hlinkClick r:id="rId3">
                  <a:extLst>
                    <a:ext uri="{A12FA001-AC4F-418D-AE19-62706E023703}">
                      <ahyp:hlinkClr val="tx"/>
                    </a:ext>
                  </a:extLst>
                </a:hlinkClick>
              </a:rPr>
              <a:t>cs50.ai</a:t>
            </a:r>
            <a:endParaRPr>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8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8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Before Grade 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8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printf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debug50</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rPr>
              <a:t>rubber duck</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8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a:t>
            </a:r>
            <a:endParaRPr>
              <a:solidFill>
                <a:srgbClr val="666666"/>
              </a:solidFill>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nsolas"/>
                <a:ea typeface="Consolas"/>
                <a:cs typeface="Consolas"/>
                <a:sym typeface="Consolas"/>
              </a:rPr>
              <a:t>bool   </a:t>
            </a:r>
            <a:r>
              <a:rPr lang="en">
                <a:solidFill>
                  <a:srgbClr val="666666"/>
                </a:solidFill>
              </a:rPr>
              <a:t>1 byte</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    </a:t>
            </a:r>
            <a:r>
              <a:rPr lang="en">
                <a:solidFill>
                  <a:srgbClr val="666666"/>
                </a:solidFill>
              </a:rPr>
              <a:t>4 bytes</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long   </a:t>
            </a:r>
            <a:r>
              <a:rPr lang="en">
                <a:solidFill>
                  <a:srgbClr val="666666"/>
                </a:solidFill>
              </a:rPr>
              <a:t>8 bytes</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float  </a:t>
            </a:r>
            <a:r>
              <a:rPr lang="en">
                <a:solidFill>
                  <a:srgbClr val="666666"/>
                </a:solidFill>
              </a:rPr>
              <a:t>4 bytes</a:t>
            </a:r>
            <a:endParaRPr>
              <a:solidFill>
                <a:schemeClr val="dk1"/>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double </a:t>
            </a:r>
            <a:r>
              <a:rPr lang="en">
                <a:solidFill>
                  <a:srgbClr val="666666"/>
                </a:solidFill>
              </a:rPr>
              <a:t>8 bytes</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char   </a:t>
            </a:r>
            <a:r>
              <a:rPr lang="en">
                <a:solidFill>
                  <a:srgbClr val="666666"/>
                </a:solidFill>
              </a:rPr>
              <a:t>1 byte</a:t>
            </a:r>
            <a:endParaRPr>
              <a:solidFill>
                <a:srgbClr val="666666"/>
              </a:solidFill>
            </a:endParaRPr>
          </a:p>
          <a:p>
            <a:pPr indent="0" lvl="0" marL="0" rtl="0" algn="l">
              <a:spcBef>
                <a:spcPts val="1600"/>
              </a:spcBef>
              <a:spcAft>
                <a:spcPts val="0"/>
              </a:spcAft>
              <a:buNone/>
            </a:pPr>
            <a:r>
              <a:rPr lang="en">
                <a:solidFill>
                  <a:schemeClr val="dk1"/>
                </a:solidFill>
                <a:latin typeface="Consolas"/>
                <a:ea typeface="Consolas"/>
                <a:cs typeface="Consolas"/>
                <a:sym typeface="Consolas"/>
              </a:rPr>
              <a:t>string </a:t>
            </a:r>
            <a:r>
              <a:rPr lang="en">
                <a:solidFill>
                  <a:srgbClr val="666666"/>
                </a:solidFill>
              </a:rPr>
              <a:t>? bytes</a:t>
            </a:r>
            <a:endParaRPr>
              <a:solidFill>
                <a:srgbClr val="666666"/>
              </a:solidFill>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a:t>
            </a:r>
            <a:endParaRPr>
              <a:solidFill>
                <a:srgbClr val="666666"/>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pic>
        <p:nvPicPr>
          <p:cNvPr id="430" name="Google Shape;430;p86"/>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4" name="Shape 434"/>
        <p:cNvGrpSpPr/>
        <p:nvPr/>
      </p:nvGrpSpPr>
      <p:grpSpPr>
        <a:xfrm>
          <a:off x="0" y="0"/>
          <a:ext cx="0" cy="0"/>
          <a:chOff x="0" y="0"/>
          <a:chExt cx="0" cy="0"/>
        </a:xfrm>
      </p:grpSpPr>
      <p:pic>
        <p:nvPicPr>
          <p:cNvPr id="435" name="Google Shape;435;p87"/>
          <p:cNvPicPr preferRelativeResize="0"/>
          <p:nvPr/>
        </p:nvPicPr>
        <p:blipFill>
          <a:blip r:embed="rId3">
            <a:alphaModFix/>
          </a:blip>
          <a:stretch>
            <a:fillRect/>
          </a:stretch>
        </p:blipFill>
        <p:spPr>
          <a:xfrm>
            <a:off x="152400" y="152400"/>
            <a:ext cx="8602134" cy="4838701"/>
          </a:xfrm>
          <a:prstGeom prst="rect">
            <a:avLst/>
          </a:prstGeom>
          <a:noFill/>
          <a:ln>
            <a:noFill/>
          </a:ln>
        </p:spPr>
      </p:pic>
      <p:sp>
        <p:nvSpPr>
          <p:cNvPr id="436" name="Google Shape;436;p87"/>
          <p:cNvSpPr/>
          <p:nvPr/>
        </p:nvSpPr>
        <p:spPr>
          <a:xfrm>
            <a:off x="4739725" y="1372870"/>
            <a:ext cx="1336200" cy="2163300"/>
          </a:xfrm>
          <a:prstGeom prst="ellipse">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0" name="Shape 440"/>
        <p:cNvGrpSpPr/>
        <p:nvPr/>
      </p:nvGrpSpPr>
      <p:grpSpPr>
        <a:xfrm>
          <a:off x="0" y="0"/>
          <a:ext cx="0" cy="0"/>
          <a:chOff x="0" y="0"/>
          <a:chExt cx="0" cy="0"/>
        </a:xfrm>
      </p:grpSpPr>
      <p:pic>
        <p:nvPicPr>
          <p:cNvPr id="441" name="Google Shape;441;p88"/>
          <p:cNvPicPr preferRelativeResize="0"/>
          <p:nvPr/>
        </p:nvPicPr>
        <p:blipFill>
          <a:blip r:embed="rId3">
            <a:alphaModFix/>
          </a:blip>
          <a:stretch>
            <a:fillRect/>
          </a:stretch>
        </p:blipFill>
        <p:spPr>
          <a:xfrm>
            <a:off x="-6669275" y="-2362200"/>
            <a:ext cx="18288026" cy="10287000"/>
          </a:xfrm>
          <a:prstGeom prst="rect">
            <a:avLst/>
          </a:prstGeom>
          <a:noFill/>
          <a:ln>
            <a:noFill/>
          </a:ln>
        </p:spPr>
      </p:pic>
      <p:sp>
        <p:nvSpPr>
          <p:cNvPr id="442" name="Google Shape;442;p88"/>
          <p:cNvSpPr/>
          <p:nvPr/>
        </p:nvSpPr>
        <p:spPr>
          <a:xfrm>
            <a:off x="2998500" y="35700"/>
            <a:ext cx="3039000" cy="4919700"/>
          </a:xfrm>
          <a:prstGeom prst="ellipse">
            <a:avLst/>
          </a:prstGeom>
          <a:noFill/>
          <a:ln cap="flat" cmpd="sng" w="1524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6" name="Shape 446"/>
        <p:cNvGrpSpPr/>
        <p:nvPr/>
      </p:nvGrpSpPr>
      <p:grpSpPr>
        <a:xfrm>
          <a:off x="0" y="0"/>
          <a:ext cx="0" cy="0"/>
          <a:chOff x="0" y="0"/>
          <a:chExt cx="0" cy="0"/>
        </a:xfrm>
      </p:grpSpPr>
      <p:pic>
        <p:nvPicPr>
          <p:cNvPr id="447" name="Google Shape;447;p89"/>
          <p:cNvPicPr preferRelativeResize="0"/>
          <p:nvPr/>
        </p:nvPicPr>
        <p:blipFill>
          <a:blip r:embed="rId3">
            <a:alphaModFix/>
          </a:blip>
          <a:stretch>
            <a:fillRect/>
          </a:stretch>
        </p:blipFill>
        <p:spPr>
          <a:xfrm>
            <a:off x="-6669275" y="-2362200"/>
            <a:ext cx="18288026" cy="10287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pic>
        <p:nvPicPr>
          <p:cNvPr id="452" name="Google Shape;452;p90"/>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453" name="Google Shape;453;p90"/>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4" name="Google Shape;454;p90"/>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5" name="Google Shape;455;p90"/>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6" name="Google Shape;456;p90"/>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7" name="Google Shape;457;p90"/>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8" name="Google Shape;458;p90"/>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59" name="Google Shape;459;p90"/>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0" name="Google Shape;460;p90"/>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1" name="Google Shape;461;p90"/>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62" name="Google Shape;462;p90"/>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3" name="Google Shape;463;p90"/>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4" name="Google Shape;464;p90"/>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5" name="Google Shape;465;p90"/>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6" name="Google Shape;466;p90"/>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7" name="Google Shape;467;p90"/>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8" name="Google Shape;468;p90"/>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69" name="Google Shape;469;p90"/>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0" name="Google Shape;470;p90"/>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1" name="Google Shape;471;p90"/>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2" name="Google Shape;472;p90"/>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3" name="Google Shape;473;p90"/>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4" name="Google Shape;474;p90"/>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5" name="Google Shape;475;p90"/>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6" name="Google Shape;476;p90"/>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7" name="Google Shape;477;p90"/>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78" name="Google Shape;478;p90"/>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2" name="Shape 482"/>
        <p:cNvGrpSpPr/>
        <p:nvPr/>
      </p:nvGrpSpPr>
      <p:grpSpPr>
        <a:xfrm>
          <a:off x="0" y="0"/>
          <a:ext cx="0" cy="0"/>
          <a:chOff x="0" y="0"/>
          <a:chExt cx="0" cy="0"/>
        </a:xfrm>
      </p:grpSpPr>
      <p:pic>
        <p:nvPicPr>
          <p:cNvPr id="483" name="Google Shape;483;p91"/>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484" name="Google Shape;484;p91"/>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5" name="Google Shape;485;p91"/>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6" name="Google Shape;486;p91"/>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7" name="Google Shape;487;p91"/>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8" name="Google Shape;488;p91"/>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89" name="Google Shape;489;p91"/>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0" name="Google Shape;490;p91"/>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1" name="Google Shape;491;p91"/>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2" name="Google Shape;492;p91"/>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493" name="Google Shape;493;p91"/>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4" name="Google Shape;494;p91"/>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5" name="Google Shape;495;p91"/>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6" name="Google Shape;496;p91"/>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7" name="Google Shape;497;p91"/>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8" name="Google Shape;498;p91"/>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499" name="Google Shape;499;p91"/>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0" name="Google Shape;500;p91"/>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1" name="Google Shape;501;p91"/>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2" name="Google Shape;502;p91"/>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3" name="Google Shape;503;p91"/>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4" name="Google Shape;504;p91"/>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5" name="Google Shape;505;p91"/>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6" name="Google Shape;506;p91"/>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7" name="Google Shape;507;p91"/>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8" name="Google Shape;508;p91"/>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09" name="Google Shape;509;p91"/>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
        <p:nvSpPr>
          <p:cNvPr id="510" name="Google Shape;510;p91"/>
          <p:cNvSpPr/>
          <p:nvPr/>
        </p:nvSpPr>
        <p:spPr>
          <a:xfrm>
            <a:off x="3657600" y="931875"/>
            <a:ext cx="228600" cy="201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 name="Shape 88"/>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4" name="Shape 514"/>
        <p:cNvGrpSpPr/>
        <p:nvPr/>
      </p:nvGrpSpPr>
      <p:grpSpPr>
        <a:xfrm>
          <a:off x="0" y="0"/>
          <a:ext cx="0" cy="0"/>
          <a:chOff x="0" y="0"/>
          <a:chExt cx="0" cy="0"/>
        </a:xfrm>
      </p:grpSpPr>
      <p:pic>
        <p:nvPicPr>
          <p:cNvPr id="515" name="Google Shape;515;p92"/>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516" name="Google Shape;516;p92"/>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17" name="Google Shape;517;p92"/>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18" name="Google Shape;518;p92"/>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19" name="Google Shape;519;p92"/>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0" name="Google Shape;520;p92"/>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1" name="Google Shape;521;p92"/>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2" name="Google Shape;522;p92"/>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3" name="Google Shape;523;p92"/>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4" name="Google Shape;524;p92"/>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25" name="Google Shape;525;p92"/>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26" name="Google Shape;526;p92"/>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27" name="Google Shape;527;p92"/>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28" name="Google Shape;528;p92"/>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29" name="Google Shape;529;p92"/>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0" name="Google Shape;530;p92"/>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1" name="Google Shape;531;p92"/>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2" name="Google Shape;532;p92"/>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3" name="Google Shape;533;p92"/>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4" name="Google Shape;534;p92"/>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5" name="Google Shape;535;p92"/>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6" name="Google Shape;536;p92"/>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7" name="Google Shape;537;p92"/>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8" name="Google Shape;538;p92"/>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39" name="Google Shape;539;p92"/>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0" name="Google Shape;540;p92"/>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41" name="Google Shape;541;p92"/>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
        <p:nvSpPr>
          <p:cNvPr id="542" name="Google Shape;542;p92"/>
          <p:cNvSpPr/>
          <p:nvPr/>
        </p:nvSpPr>
        <p:spPr>
          <a:xfrm>
            <a:off x="3657600" y="931875"/>
            <a:ext cx="914400" cy="201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6" name="Shape 546"/>
        <p:cNvGrpSpPr/>
        <p:nvPr/>
      </p:nvGrpSpPr>
      <p:grpSpPr>
        <a:xfrm>
          <a:off x="0" y="0"/>
          <a:ext cx="0" cy="0"/>
          <a:chOff x="0" y="0"/>
          <a:chExt cx="0" cy="0"/>
        </a:xfrm>
      </p:grpSpPr>
      <p:pic>
        <p:nvPicPr>
          <p:cNvPr id="547" name="Google Shape;547;p93"/>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548" name="Google Shape;548;p93"/>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49" name="Google Shape;549;p93"/>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0" name="Google Shape;550;p93"/>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1" name="Google Shape;551;p93"/>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2" name="Google Shape;552;p93"/>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3" name="Google Shape;553;p93"/>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4" name="Google Shape;554;p93"/>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5" name="Google Shape;555;p93"/>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6" name="Google Shape;556;p93"/>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57" name="Google Shape;557;p93"/>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58" name="Google Shape;558;p93"/>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59" name="Google Shape;559;p93"/>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0" name="Google Shape;560;p93"/>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1" name="Google Shape;561;p93"/>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2" name="Google Shape;562;p93"/>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3" name="Google Shape;563;p93"/>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4" name="Google Shape;564;p93"/>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5" name="Google Shape;565;p93"/>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6" name="Google Shape;566;p93"/>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7" name="Google Shape;567;p93"/>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8" name="Google Shape;568;p93"/>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69" name="Google Shape;569;p93"/>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0" name="Google Shape;570;p93"/>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1" name="Google Shape;571;p93"/>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2" name="Google Shape;572;p93"/>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73" name="Google Shape;573;p93"/>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
        <p:nvSpPr>
          <p:cNvPr id="574" name="Google Shape;574;p93"/>
          <p:cNvSpPr/>
          <p:nvPr/>
        </p:nvSpPr>
        <p:spPr>
          <a:xfrm>
            <a:off x="3657600" y="931875"/>
            <a:ext cx="1905000" cy="201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8" name="Shape 578"/>
        <p:cNvGrpSpPr/>
        <p:nvPr/>
      </p:nvGrpSpPr>
      <p:grpSpPr>
        <a:xfrm>
          <a:off x="0" y="0"/>
          <a:ext cx="0" cy="0"/>
          <a:chOff x="0" y="0"/>
          <a:chExt cx="0" cy="0"/>
        </a:xfrm>
      </p:grpSpPr>
      <p:pic>
        <p:nvPicPr>
          <p:cNvPr id="579" name="Google Shape;579;p94"/>
          <p:cNvPicPr preferRelativeResize="0"/>
          <p:nvPr/>
        </p:nvPicPr>
        <p:blipFill>
          <a:blip r:embed="rId3">
            <a:alphaModFix/>
          </a:blip>
          <a:stretch>
            <a:fillRect/>
          </a:stretch>
        </p:blipFill>
        <p:spPr>
          <a:xfrm>
            <a:off x="-6669275" y="-2362200"/>
            <a:ext cx="18288026" cy="10287000"/>
          </a:xfrm>
          <a:prstGeom prst="rect">
            <a:avLst/>
          </a:prstGeom>
          <a:noFill/>
          <a:ln cap="flat" cmpd="sng" w="28575">
            <a:solidFill>
              <a:schemeClr val="dk2"/>
            </a:solidFill>
            <a:prstDash val="solid"/>
            <a:round/>
            <a:headEnd len="sm" w="sm" type="none"/>
            <a:tailEnd len="sm" w="sm" type="none"/>
          </a:ln>
        </p:spPr>
      </p:pic>
      <p:cxnSp>
        <p:nvCxnSpPr>
          <p:cNvPr id="580" name="Google Shape;580;p94"/>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1" name="Google Shape;581;p94"/>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2" name="Google Shape;582;p94"/>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3" name="Google Shape;583;p94"/>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4" name="Google Shape;584;p94"/>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5" name="Google Shape;585;p94"/>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6" name="Google Shape;586;p94"/>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7" name="Google Shape;587;p94"/>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8" name="Google Shape;588;p94"/>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589" name="Google Shape;589;p94"/>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0" name="Google Shape;590;p94"/>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1" name="Google Shape;591;p94"/>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2" name="Google Shape;592;p94"/>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3" name="Google Shape;593;p94"/>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4" name="Google Shape;594;p94"/>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5" name="Google Shape;595;p94"/>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6" name="Google Shape;596;p94"/>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7" name="Google Shape;597;p94"/>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8" name="Google Shape;598;p94"/>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599" name="Google Shape;599;p94"/>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0" name="Google Shape;600;p94"/>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1" name="Google Shape;601;p94"/>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2" name="Google Shape;602;p94"/>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3" name="Google Shape;603;p94"/>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4" name="Google Shape;604;p94"/>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05" name="Google Shape;605;p94"/>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9" name="Shape 609"/>
        <p:cNvGrpSpPr/>
        <p:nvPr/>
      </p:nvGrpSpPr>
      <p:grpSpPr>
        <a:xfrm>
          <a:off x="0" y="0"/>
          <a:ext cx="0" cy="0"/>
          <a:chOff x="0" y="0"/>
          <a:chExt cx="0" cy="0"/>
        </a:xfrm>
      </p:grpSpPr>
      <p:cxnSp>
        <p:nvCxnSpPr>
          <p:cNvPr id="610" name="Google Shape;610;p95"/>
          <p:cNvCxnSpPr/>
          <p:nvPr/>
        </p:nvCxnSpPr>
        <p:spPr>
          <a:xfrm>
            <a:off x="55626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1" name="Google Shape;611;p95"/>
          <p:cNvCxnSpPr/>
          <p:nvPr/>
        </p:nvCxnSpPr>
        <p:spPr>
          <a:xfrm>
            <a:off x="3657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2" name="Google Shape;612;p95"/>
          <p:cNvCxnSpPr/>
          <p:nvPr/>
        </p:nvCxnSpPr>
        <p:spPr>
          <a:xfrm>
            <a:off x="45720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3" name="Google Shape;613;p95"/>
          <p:cNvCxnSpPr/>
          <p:nvPr/>
        </p:nvCxnSpPr>
        <p:spPr>
          <a:xfrm>
            <a:off x="41148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4" name="Google Shape;614;p95"/>
          <p:cNvCxnSpPr/>
          <p:nvPr/>
        </p:nvCxnSpPr>
        <p:spPr>
          <a:xfrm>
            <a:off x="5038725"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5" name="Google Shape;615;p95"/>
          <p:cNvCxnSpPr/>
          <p:nvPr/>
        </p:nvCxnSpPr>
        <p:spPr>
          <a:xfrm>
            <a:off x="3886200" y="91440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6" name="Google Shape;616;p95"/>
          <p:cNvCxnSpPr/>
          <p:nvPr/>
        </p:nvCxnSpPr>
        <p:spPr>
          <a:xfrm>
            <a:off x="43434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7" name="Google Shape;617;p95"/>
          <p:cNvCxnSpPr/>
          <p:nvPr/>
        </p:nvCxnSpPr>
        <p:spPr>
          <a:xfrm>
            <a:off x="480060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8" name="Google Shape;618;p95"/>
          <p:cNvCxnSpPr/>
          <p:nvPr/>
        </p:nvCxnSpPr>
        <p:spPr>
          <a:xfrm>
            <a:off x="5295520" y="923850"/>
            <a:ext cx="0" cy="3295800"/>
          </a:xfrm>
          <a:prstGeom prst="straightConnector1">
            <a:avLst/>
          </a:prstGeom>
          <a:noFill/>
          <a:ln cap="flat" cmpd="sng" w="28575">
            <a:solidFill>
              <a:srgbClr val="FFFF00"/>
            </a:solidFill>
            <a:prstDash val="solid"/>
            <a:round/>
            <a:headEnd len="med" w="med" type="none"/>
            <a:tailEnd len="med" w="med" type="none"/>
          </a:ln>
        </p:spPr>
      </p:cxnSp>
      <p:cxnSp>
        <p:nvCxnSpPr>
          <p:cNvPr id="619" name="Google Shape;619;p95"/>
          <p:cNvCxnSpPr/>
          <p:nvPr/>
        </p:nvCxnSpPr>
        <p:spPr>
          <a:xfrm>
            <a:off x="3638550" y="9318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0" name="Google Shape;620;p95"/>
          <p:cNvCxnSpPr/>
          <p:nvPr/>
        </p:nvCxnSpPr>
        <p:spPr>
          <a:xfrm>
            <a:off x="3638550" y="25622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1" name="Google Shape;621;p95"/>
          <p:cNvCxnSpPr/>
          <p:nvPr/>
        </p:nvCxnSpPr>
        <p:spPr>
          <a:xfrm>
            <a:off x="3638550" y="4210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2" name="Google Shape;622;p95"/>
          <p:cNvCxnSpPr/>
          <p:nvPr/>
        </p:nvCxnSpPr>
        <p:spPr>
          <a:xfrm>
            <a:off x="3638550" y="17621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3" name="Google Shape;623;p95"/>
          <p:cNvCxnSpPr/>
          <p:nvPr/>
        </p:nvCxnSpPr>
        <p:spPr>
          <a:xfrm>
            <a:off x="3638550" y="21622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4" name="Google Shape;624;p95"/>
          <p:cNvCxnSpPr/>
          <p:nvPr/>
        </p:nvCxnSpPr>
        <p:spPr>
          <a:xfrm>
            <a:off x="3638550" y="13430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5" name="Google Shape;625;p95"/>
          <p:cNvCxnSpPr/>
          <p:nvPr/>
        </p:nvCxnSpPr>
        <p:spPr>
          <a:xfrm>
            <a:off x="3638550" y="11335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6" name="Google Shape;626;p95"/>
          <p:cNvCxnSpPr/>
          <p:nvPr/>
        </p:nvCxnSpPr>
        <p:spPr>
          <a:xfrm>
            <a:off x="3638550" y="155263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7" name="Google Shape;627;p95"/>
          <p:cNvCxnSpPr/>
          <p:nvPr/>
        </p:nvCxnSpPr>
        <p:spPr>
          <a:xfrm>
            <a:off x="3638550" y="1962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8" name="Google Shape;628;p95"/>
          <p:cNvCxnSpPr/>
          <p:nvPr/>
        </p:nvCxnSpPr>
        <p:spPr>
          <a:xfrm>
            <a:off x="3638550" y="2371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29" name="Google Shape;629;p95"/>
          <p:cNvCxnSpPr/>
          <p:nvPr/>
        </p:nvCxnSpPr>
        <p:spPr>
          <a:xfrm>
            <a:off x="3638550" y="339576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0" name="Google Shape;630;p95"/>
          <p:cNvCxnSpPr/>
          <p:nvPr/>
        </p:nvCxnSpPr>
        <p:spPr>
          <a:xfrm>
            <a:off x="3638550" y="37958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1" name="Google Shape;631;p95"/>
          <p:cNvCxnSpPr/>
          <p:nvPr/>
        </p:nvCxnSpPr>
        <p:spPr>
          <a:xfrm>
            <a:off x="3638550" y="29957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2" name="Google Shape;632;p95"/>
          <p:cNvCxnSpPr/>
          <p:nvPr/>
        </p:nvCxnSpPr>
        <p:spPr>
          <a:xfrm>
            <a:off x="3638550" y="27671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3" name="Google Shape;633;p95"/>
          <p:cNvCxnSpPr/>
          <p:nvPr/>
        </p:nvCxnSpPr>
        <p:spPr>
          <a:xfrm>
            <a:off x="3638550" y="3186213"/>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4" name="Google Shape;634;p95"/>
          <p:cNvCxnSpPr/>
          <p:nvPr/>
        </p:nvCxnSpPr>
        <p:spPr>
          <a:xfrm>
            <a:off x="3638550" y="3595788"/>
            <a:ext cx="1943100" cy="0"/>
          </a:xfrm>
          <a:prstGeom prst="straightConnector1">
            <a:avLst/>
          </a:prstGeom>
          <a:noFill/>
          <a:ln cap="flat" cmpd="sng" w="28575">
            <a:solidFill>
              <a:srgbClr val="FFFF00"/>
            </a:solidFill>
            <a:prstDash val="solid"/>
            <a:round/>
            <a:headEnd len="med" w="med" type="none"/>
            <a:tailEnd len="med" w="med" type="none"/>
          </a:ln>
        </p:spPr>
      </p:cxnSp>
      <p:cxnSp>
        <p:nvCxnSpPr>
          <p:cNvPr id="635" name="Google Shape;635;p95"/>
          <p:cNvCxnSpPr/>
          <p:nvPr/>
        </p:nvCxnSpPr>
        <p:spPr>
          <a:xfrm>
            <a:off x="3638550" y="4005363"/>
            <a:ext cx="19431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aphicFrame>
        <p:nvGraphicFramePr>
          <p:cNvPr id="640" name="Google Shape;640;p96"/>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aphicFrame>
        <p:nvGraphicFramePr>
          <p:cNvPr id="650" name="Google Shape;650;p98"/>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graphicFrame>
        <p:nvGraphicFramePr>
          <p:cNvPr id="655" name="Google Shape;655;p99"/>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aphicFrame>
        <p:nvGraphicFramePr>
          <p:cNvPr id="660" name="Google Shape;660;p100"/>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score2</a:t>
                      </a:r>
                      <a:endParaRPr sz="4800">
                        <a:solidFill>
                          <a:srgbClr val="FFFFFF"/>
                        </a:solidFill>
                        <a:latin typeface="Consolas"/>
                        <a:ea typeface="Consolas"/>
                        <a:cs typeface="Consolas"/>
                        <a:sym typeface="Consolas"/>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aphicFrame>
        <p:nvGraphicFramePr>
          <p:cNvPr id="665" name="Google Shape;665;p101"/>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score2</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score3</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Congratulations! Today is your day. You're off to Great Places! You're off and away!</a:t>
            </a:r>
            <a:endParaRPr sz="25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graphicFrame>
        <p:nvGraphicFramePr>
          <p:cNvPr id="670" name="Google Shape;670;p102"/>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1900">
                          <a:solidFill>
                            <a:srgbClr val="FFFFFF"/>
                          </a:solidFill>
                          <a:latin typeface="Consolas"/>
                          <a:ea typeface="Consolas"/>
                          <a:cs typeface="Consolas"/>
                          <a:sym typeface="Consolas"/>
                        </a:rPr>
                        <a:t>00000000000000000000000001001000</a:t>
                      </a:r>
                      <a:endParaRPr sz="19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1900">
                          <a:solidFill>
                            <a:srgbClr val="FFFFFF"/>
                          </a:solidFill>
                          <a:latin typeface="Consolas"/>
                          <a:ea typeface="Consolas"/>
                          <a:cs typeface="Consolas"/>
                          <a:sym typeface="Consolas"/>
                        </a:rPr>
                        <a:t>00000000000000000000000001001001</a:t>
                      </a:r>
                      <a:endParaRPr sz="19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score2</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gridSpan="4">
                  <a:txBody>
                    <a:bodyPr/>
                    <a:lstStyle/>
                    <a:p>
                      <a:pPr indent="0" lvl="0" marL="0" rtl="0" algn="ctr">
                        <a:spcBef>
                          <a:spcPts val="0"/>
                        </a:spcBef>
                        <a:spcAft>
                          <a:spcPts val="0"/>
                        </a:spcAft>
                        <a:buNone/>
                      </a:pPr>
                      <a:r>
                        <a:rPr lang="en" sz="1900">
                          <a:solidFill>
                            <a:srgbClr val="FFFFFF"/>
                          </a:solidFill>
                          <a:latin typeface="Consolas"/>
                          <a:ea typeface="Consolas"/>
                          <a:cs typeface="Consolas"/>
                          <a:sym typeface="Consolas"/>
                        </a:rPr>
                        <a:t>00000000000000000000000000100001</a:t>
                      </a:r>
                      <a:endParaRPr sz="1900">
                        <a:solidFill>
                          <a:srgbClr val="FFFFFF"/>
                        </a:solidFill>
                        <a:latin typeface="Consolas"/>
                        <a:ea typeface="Consolas"/>
                        <a:cs typeface="Consolas"/>
                        <a:sym typeface="Consolas"/>
                      </a:endParaRPr>
                    </a:p>
                    <a:p>
                      <a:pPr indent="0" lvl="0" marL="0" rtl="0" algn="ctr">
                        <a:spcBef>
                          <a:spcPts val="0"/>
                        </a:spcBef>
                        <a:spcAft>
                          <a:spcPts val="0"/>
                        </a:spcAft>
                        <a:buNone/>
                      </a:pPr>
                      <a:r>
                        <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int score1 = 72;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int score2 = 73;</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int score3 = 33;</a:t>
            </a:r>
            <a:endParaRPr>
              <a:solidFill>
                <a:srgbClr val="FFFFFF"/>
              </a:solidFill>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arrays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0"/>
              </a:spcAft>
              <a:buNone/>
            </a:pPr>
            <a:r>
              <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solidFill>
                <a:srgbClr val="FFFFFF"/>
              </a:solidFill>
              <a:latin typeface="Consolas"/>
              <a:ea typeface="Consolas"/>
              <a:cs typeface="Consolas"/>
              <a:sym typeface="Consola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int scores[3];</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scores[0] = 72;</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chemeClr val="dk1"/>
                </a:solidFill>
                <a:latin typeface="Consolas"/>
                <a:ea typeface="Consolas"/>
                <a:cs typeface="Consolas"/>
                <a:sym typeface="Consolas"/>
              </a:rPr>
              <a:t>scores[1] = 73;</a:t>
            </a:r>
            <a:endParaRPr>
              <a:solidFill>
                <a:schemeClr val="dk1"/>
              </a:solidFill>
              <a:latin typeface="Consolas"/>
              <a:ea typeface="Consolas"/>
              <a:cs typeface="Consolas"/>
              <a:sym typeface="Consolas"/>
            </a:endParaRPr>
          </a:p>
          <a:p>
            <a:pPr indent="0" lvl="0" marL="0" rtl="0" algn="l">
              <a:spcBef>
                <a:spcPts val="1600"/>
              </a:spcBef>
              <a:spcAft>
                <a:spcPts val="1600"/>
              </a:spcAft>
              <a:buNone/>
            </a:pPr>
            <a:r>
              <a:rPr lang="en">
                <a:solidFill>
                  <a:schemeClr val="dk1"/>
                </a:solidFill>
                <a:latin typeface="Consolas"/>
                <a:ea typeface="Consolas"/>
                <a:cs typeface="Consolas"/>
                <a:sym typeface="Consolas"/>
              </a:rPr>
              <a:t>scores[2] = 33;</a:t>
            </a:r>
            <a:endParaRPr>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aphicFrame>
        <p:nvGraphicFramePr>
          <p:cNvPr id="695" name="Google Shape;695;p107"/>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72</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scores[0]</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73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scores[1]</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r>
              <a:tr h="1143000">
                <a:tc gridSpan="4">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33</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scores[2]</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108"/>
          <p:cNvPicPr preferRelativeResize="0"/>
          <p:nvPr/>
        </p:nvPicPr>
        <p:blipFill>
          <a:blip r:embed="rId3">
            <a:alphaModFix/>
          </a:blip>
          <a:stretch>
            <a:fillRect/>
          </a:stretch>
        </p:blipFill>
        <p:spPr>
          <a:xfrm>
            <a:off x="2286000" y="1809750"/>
            <a:ext cx="1524000" cy="1524000"/>
          </a:xfrm>
          <a:prstGeom prst="rect">
            <a:avLst/>
          </a:prstGeom>
          <a:noFill/>
          <a:ln>
            <a:noFill/>
          </a:ln>
        </p:spPr>
      </p:pic>
      <p:pic>
        <p:nvPicPr>
          <p:cNvPr id="701" name="Google Shape;701;p108"/>
          <p:cNvPicPr preferRelativeResize="0"/>
          <p:nvPr/>
        </p:nvPicPr>
        <p:blipFill>
          <a:blip r:embed="rId4">
            <a:alphaModFix/>
          </a:blip>
          <a:stretch>
            <a:fillRect/>
          </a:stretch>
        </p:blipFill>
        <p:spPr>
          <a:xfrm>
            <a:off x="3810000" y="1809750"/>
            <a:ext cx="1524000" cy="1524000"/>
          </a:xfrm>
          <a:prstGeom prst="rect">
            <a:avLst/>
          </a:prstGeom>
          <a:noFill/>
          <a:ln>
            <a:noFill/>
          </a:ln>
        </p:spPr>
      </p:pic>
      <p:pic>
        <p:nvPicPr>
          <p:cNvPr id="702" name="Google Shape;702;p108"/>
          <p:cNvPicPr preferRelativeResize="0"/>
          <p:nvPr/>
        </p:nvPicPr>
        <p:blipFill>
          <a:blip r:embed="rId5">
            <a:alphaModFix/>
          </a:blip>
          <a:stretch>
            <a:fillRect/>
          </a:stretch>
        </p:blipFill>
        <p:spPr>
          <a:xfrm>
            <a:off x="5334000" y="1809750"/>
            <a:ext cx="1524000" cy="1524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char c1 = 'H';</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char c2 = 'I';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char c3 = '!';</a:t>
            </a:r>
            <a:endParaRPr>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graphicFrame>
        <p:nvGraphicFramePr>
          <p:cNvPr id="712" name="Google Shape;712;p110"/>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t/>
                      </a:r>
                      <a:endParaRPr sz="4800">
                        <a:solidFill>
                          <a:srgbClr val="FFFFFF"/>
                        </a:solidFill>
                        <a:latin typeface="Consolas"/>
                        <a:ea typeface="Consolas"/>
                        <a:cs typeface="Consolas"/>
                        <a:sym typeface="Consolas"/>
                      </a:endParaRPr>
                    </a:p>
                  </a:txBody>
                  <a:tcPr marT="91425" marB="91425" marR="91425" marL="91425" anchor="ctr">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graphicFrame>
        <p:nvGraphicFramePr>
          <p:cNvPr id="717" name="Google Shape;717;p111"/>
          <p:cNvGraphicFramePr/>
          <p:nvPr/>
        </p:nvGraphicFramePr>
        <p:xfrm>
          <a:off x="0" y="-50"/>
          <a:ext cx="3000000" cy="3000000"/>
        </p:xfrm>
        <a:graphic>
          <a:graphicData uri="http://schemas.openxmlformats.org/drawingml/2006/table">
            <a:tbl>
              <a:tblPr>
                <a:noFill/>
                <a:tableStyleId>{299C04A4-9DA3-4582-B30D-158EC0ED0C9A}</a:tableStyleId>
              </a:tblPr>
              <a:tblGrid>
                <a:gridCol w="1143000"/>
                <a:gridCol w="1143000"/>
                <a:gridCol w="1143000"/>
                <a:gridCol w="1143000"/>
                <a:gridCol w="1143000"/>
                <a:gridCol w="1143000"/>
                <a:gridCol w="1143000"/>
                <a:gridCol w="1143000"/>
              </a:tblGrid>
              <a:tr h="1143000">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H</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c1</a:t>
                      </a:r>
                      <a:endParaRPr>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I</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c2</a:t>
                      </a:r>
                      <a:endParaRPr sz="4800">
                        <a:solidFill>
                          <a:srgbClr val="FFFFFF"/>
                        </a:solidFill>
                        <a:latin typeface="Consolas"/>
                        <a:ea typeface="Consolas"/>
                        <a:cs typeface="Consolas"/>
                        <a:sym typeface="Consolas"/>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ctr">
                        <a:spcBef>
                          <a:spcPts val="0"/>
                        </a:spcBef>
                        <a:spcAft>
                          <a:spcPts val="0"/>
                        </a:spcAft>
                        <a:buNone/>
                      </a:pPr>
                      <a:r>
                        <a:rPr lang="en" sz="4800">
                          <a:solidFill>
                            <a:srgbClr val="FFFFFF"/>
                          </a:solidFill>
                          <a:latin typeface="Consolas"/>
                          <a:ea typeface="Consolas"/>
                          <a:cs typeface="Consolas"/>
                          <a:sym typeface="Consolas"/>
                        </a:rPr>
                        <a:t>!</a:t>
                      </a:r>
                      <a:endParaRPr sz="4800">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c3</a:t>
                      </a:r>
                      <a:endParaRPr/>
                    </a:p>
                  </a:txBody>
                  <a:tcPr marT="91425" marB="91425" marR="91425" marL="91425" anchor="b">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r h="1143000">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00"/>
                      </a:solidFill>
                      <a:prstDash val="solid"/>
                      <a:round/>
                      <a:headEnd len="sm" w="sm" type="none"/>
                      <a:tailEnd len="sm" w="sm" type="none"/>
                    </a:lnL>
                    <a:lnR cap="flat" cmpd="sng" w="38100">
                      <a:solidFill>
                        <a:srgbClr val="FFFF00"/>
                      </a:solidFill>
                      <a:prstDash val="solid"/>
                      <a:round/>
                      <a:headEnd len="sm" w="sm" type="none"/>
                      <a:tailEnd len="sm" w="sm" type="none"/>
                    </a:lnR>
                    <a:lnT cap="flat" cmpd="sng" w="38100">
                      <a:solidFill>
                        <a:srgbClr val="FFFF00"/>
                      </a:solidFill>
                      <a:prstDash val="solid"/>
                      <a:round/>
                      <a:headEnd len="sm" w="sm" type="none"/>
                      <a:tailEnd len="sm" w="sm" type="none"/>
                    </a:lnT>
                    <a:lnB cap="flat" cmpd="sng" w="38100">
                      <a:solidFill>
                        <a:srgbClr val="FFFF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